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52"/>
  </p:notesMasterIdLst>
  <p:sldIdLst>
    <p:sldId id="306" r:id="rId2"/>
    <p:sldId id="708" r:id="rId3"/>
    <p:sldId id="715" r:id="rId4"/>
    <p:sldId id="710" r:id="rId5"/>
    <p:sldId id="744" r:id="rId6"/>
    <p:sldId id="745" r:id="rId7"/>
    <p:sldId id="728" r:id="rId8"/>
    <p:sldId id="746" r:id="rId9"/>
    <p:sldId id="717" r:id="rId10"/>
    <p:sldId id="734" r:id="rId11"/>
    <p:sldId id="749" r:id="rId12"/>
    <p:sldId id="718" r:id="rId13"/>
    <p:sldId id="735" r:id="rId14"/>
    <p:sldId id="719" r:id="rId15"/>
    <p:sldId id="736" r:id="rId16"/>
    <p:sldId id="720" r:id="rId17"/>
    <p:sldId id="594" r:id="rId18"/>
    <p:sldId id="659" r:id="rId19"/>
    <p:sldId id="751" r:id="rId20"/>
    <p:sldId id="752" r:id="rId21"/>
    <p:sldId id="738" r:id="rId22"/>
    <p:sldId id="593" r:id="rId23"/>
    <p:sldId id="629" r:id="rId24"/>
    <p:sldId id="743" r:id="rId25"/>
    <p:sldId id="737" r:id="rId26"/>
    <p:sldId id="753" r:id="rId27"/>
    <p:sldId id="739" r:id="rId28"/>
    <p:sldId id="663" r:id="rId29"/>
    <p:sldId id="756" r:id="rId30"/>
    <p:sldId id="757" r:id="rId31"/>
    <p:sldId id="664" r:id="rId32"/>
    <p:sldId id="759" r:id="rId33"/>
    <p:sldId id="760" r:id="rId34"/>
    <p:sldId id="761" r:id="rId35"/>
    <p:sldId id="762" r:id="rId36"/>
    <p:sldId id="665" r:id="rId37"/>
    <p:sldId id="740" r:id="rId38"/>
    <p:sldId id="685" r:id="rId39"/>
    <p:sldId id="667" r:id="rId40"/>
    <p:sldId id="598" r:id="rId41"/>
    <p:sldId id="599" r:id="rId42"/>
    <p:sldId id="668" r:id="rId43"/>
    <p:sldId id="669" r:id="rId44"/>
    <p:sldId id="597" r:id="rId45"/>
    <p:sldId id="670" r:id="rId46"/>
    <p:sldId id="671" r:id="rId47"/>
    <p:sldId id="673" r:id="rId48"/>
    <p:sldId id="674" r:id="rId49"/>
    <p:sldId id="675" r:id="rId50"/>
    <p:sldId id="731"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990000"/>
    <a:srgbClr val="0066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7688" autoAdjust="0"/>
  </p:normalViewPr>
  <p:slideViewPr>
    <p:cSldViewPr>
      <p:cViewPr varScale="1">
        <p:scale>
          <a:sx n="67" d="100"/>
          <a:sy n="67" d="100"/>
        </p:scale>
        <p:origin x="1446" y="72"/>
      </p:cViewPr>
      <p:guideLst>
        <p:guide orient="horz" pos="2160"/>
        <p:guide pos="2880"/>
      </p:guideLst>
    </p:cSldViewPr>
  </p:slideViewPr>
  <p:outlineViewPr>
    <p:cViewPr>
      <p:scale>
        <a:sx n="33" d="100"/>
        <a:sy n="33" d="100"/>
      </p:scale>
      <p:origin x="0" y="1134"/>
    </p:cViewPr>
  </p:outlineViewPr>
  <p:notesTextViewPr>
    <p:cViewPr>
      <p:scale>
        <a:sx n="100" d="100"/>
        <a:sy n="100" d="100"/>
      </p:scale>
      <p:origin x="0" y="0"/>
    </p:cViewPr>
  </p:notesTextViewPr>
  <p:sorterViewPr>
    <p:cViewPr>
      <p:scale>
        <a:sx n="66" d="100"/>
        <a:sy n="66" d="100"/>
      </p:scale>
      <p:origin x="0" y="8298"/>
    </p:cViewPr>
  </p:sorterViewPr>
  <p:notesViewPr>
    <p:cSldViewPr>
      <p:cViewPr varScale="1">
        <p:scale>
          <a:sx n="54" d="100"/>
          <a:sy n="54" d="100"/>
        </p:scale>
        <p:origin x="-18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DE7F1-1B28-45B5-874F-464CD21589FD}" type="doc">
      <dgm:prSet loTypeId="urn:microsoft.com/office/officeart/2005/8/layout/default#12" loCatId="list" qsTypeId="urn:microsoft.com/office/officeart/2005/8/quickstyle/simple3" qsCatId="simple" csTypeId="urn:microsoft.com/office/officeart/2005/8/colors/accent4_2" csCatId="accent4" phldr="1"/>
      <dgm:spPr/>
      <dgm:t>
        <a:bodyPr/>
        <a:lstStyle/>
        <a:p>
          <a:endParaRPr lang="en-US"/>
        </a:p>
      </dgm:t>
    </dgm:pt>
    <dgm:pt modelId="{FC85FE1F-8188-4038-8F7F-E3058BCA9BF7}">
      <dgm:prSet phldrT="[Text]"/>
      <dgm:spPr>
        <a:xfrm>
          <a:off x="2544" y="592648"/>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1" dirty="0">
              <a:solidFill>
                <a:sysClr val="windowText" lastClr="000000"/>
              </a:solidFill>
              <a:latin typeface="Calibri"/>
              <a:ea typeface="+mn-ea"/>
              <a:cs typeface="+mn-cs"/>
            </a:rPr>
            <a:t>Windows Embedded CE</a:t>
          </a:r>
        </a:p>
      </dgm:t>
    </dgm:pt>
    <dgm:pt modelId="{72CA0898-E37F-42CC-9B86-1A7FECD7E04D}" type="parTrans" cxnId="{7DB9280F-58F7-4206-BBCD-FF1230505AB4}">
      <dgm:prSet/>
      <dgm:spPr/>
      <dgm:t>
        <a:bodyPr/>
        <a:lstStyle/>
        <a:p>
          <a:endParaRPr lang="en-US"/>
        </a:p>
      </dgm:t>
    </dgm:pt>
    <dgm:pt modelId="{F03FFDEB-47A0-4216-8B20-1817195E5540}" type="sibTrans" cxnId="{7DB9280F-58F7-4206-BBCD-FF1230505AB4}">
      <dgm:prSet/>
      <dgm:spPr/>
      <dgm:t>
        <a:bodyPr/>
        <a:lstStyle/>
        <a:p>
          <a:endParaRPr lang="en-US"/>
        </a:p>
      </dgm:t>
    </dgm:pt>
    <dgm:pt modelId="{85734A30-551E-45C5-99F6-3DF58D1750EE}">
      <dgm:prSet phldrT="[Text]"/>
      <dgm:spPr>
        <a:xfrm>
          <a:off x="2223447" y="592648"/>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1" dirty="0">
              <a:solidFill>
                <a:sysClr val="windowText" lastClr="000000"/>
              </a:solidFill>
              <a:latin typeface="Calibri"/>
              <a:ea typeface="+mn-ea"/>
              <a:cs typeface="+mn-cs"/>
            </a:rPr>
            <a:t>Windows Mobile</a:t>
          </a:r>
        </a:p>
      </dgm:t>
    </dgm:pt>
    <dgm:pt modelId="{2A2B53B1-A9E2-45B6-AB88-04EA7CC359E9}" type="parTrans" cxnId="{CEBA18C7-8192-4CB1-8253-42ADF4D2062A}">
      <dgm:prSet/>
      <dgm:spPr/>
      <dgm:t>
        <a:bodyPr/>
        <a:lstStyle/>
        <a:p>
          <a:endParaRPr lang="en-US"/>
        </a:p>
      </dgm:t>
    </dgm:pt>
    <dgm:pt modelId="{9643BA55-CE72-4B3E-8A5A-B512C2ACF5C5}" type="sibTrans" cxnId="{CEBA18C7-8192-4CB1-8253-42ADF4D2062A}">
      <dgm:prSet/>
      <dgm:spPr/>
      <dgm:t>
        <a:bodyPr/>
        <a:lstStyle/>
        <a:p>
          <a:endParaRPr lang="en-US"/>
        </a:p>
      </dgm:t>
    </dgm:pt>
    <dgm:pt modelId="{58567749-FF0C-49FD-85DE-A76EEE49C7A6}">
      <dgm:prSet phldrT="[Text]"/>
      <dgm:spPr>
        <a:xfrm>
          <a:off x="6665252" y="592648"/>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1" dirty="0">
              <a:solidFill>
                <a:sysClr val="windowText" lastClr="000000"/>
              </a:solidFill>
              <a:latin typeface="Calibri"/>
              <a:ea typeface="+mn-ea"/>
              <a:cs typeface="+mn-cs"/>
            </a:rPr>
            <a:t>iPhone OS</a:t>
          </a:r>
        </a:p>
      </dgm:t>
    </dgm:pt>
    <dgm:pt modelId="{73684E70-2869-40DB-A929-98BC1C6DC8D6}" type="parTrans" cxnId="{B11FB86D-F057-4D73-945D-2CECF11D7B53}">
      <dgm:prSet/>
      <dgm:spPr/>
      <dgm:t>
        <a:bodyPr/>
        <a:lstStyle/>
        <a:p>
          <a:endParaRPr lang="en-US"/>
        </a:p>
      </dgm:t>
    </dgm:pt>
    <dgm:pt modelId="{57A59AFF-2941-4053-B4B7-3C833ABD9606}" type="sibTrans" cxnId="{B11FB86D-F057-4D73-945D-2CECF11D7B53}">
      <dgm:prSet/>
      <dgm:spPr/>
      <dgm:t>
        <a:bodyPr/>
        <a:lstStyle/>
        <a:p>
          <a:endParaRPr lang="en-US"/>
        </a:p>
      </dgm:t>
    </dgm:pt>
    <dgm:pt modelId="{DE079F10-CA7D-4F94-9F9B-40884BF9CCAD}">
      <dgm:prSet phldrT="[Text]"/>
      <dgm:spPr>
        <a:xfrm>
          <a:off x="2544" y="2005950"/>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0" dirty="0">
              <a:solidFill>
                <a:sysClr val="windowText" lastClr="000000"/>
              </a:solidFill>
              <a:latin typeface="Calibri"/>
              <a:ea typeface="+mn-ea"/>
              <a:cs typeface="+mn-cs"/>
            </a:rPr>
            <a:t>BlackBerry</a:t>
          </a:r>
        </a:p>
      </dgm:t>
    </dgm:pt>
    <dgm:pt modelId="{998476DA-BEFA-454E-8C95-742119B27974}" type="parTrans" cxnId="{068CA6CD-1FFF-4946-B3FF-EAF206A92B95}">
      <dgm:prSet/>
      <dgm:spPr/>
      <dgm:t>
        <a:bodyPr/>
        <a:lstStyle/>
        <a:p>
          <a:endParaRPr lang="en-US"/>
        </a:p>
      </dgm:t>
    </dgm:pt>
    <dgm:pt modelId="{B5053340-F08B-43DD-BA33-1C4E43090643}" type="sibTrans" cxnId="{068CA6CD-1FFF-4946-B3FF-EAF206A92B95}">
      <dgm:prSet/>
      <dgm:spPr/>
      <dgm:t>
        <a:bodyPr/>
        <a:lstStyle/>
        <a:p>
          <a:endParaRPr lang="en-US"/>
        </a:p>
      </dgm:t>
    </dgm:pt>
    <dgm:pt modelId="{E6C3F898-BCD7-4DC3-97C5-E4E578418437}">
      <dgm:prSet phldrT="[Text]"/>
      <dgm:spPr>
        <a:xfrm>
          <a:off x="4444350" y="2005950"/>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0" dirty="0">
              <a:solidFill>
                <a:sysClr val="windowText" lastClr="000000"/>
              </a:solidFill>
              <a:latin typeface="Calibri"/>
              <a:ea typeface="+mn-ea"/>
              <a:cs typeface="+mn-cs"/>
            </a:rPr>
            <a:t>Embedded Linux</a:t>
          </a:r>
        </a:p>
      </dgm:t>
    </dgm:pt>
    <dgm:pt modelId="{22260BB2-0679-46BF-992C-02B662DE1C33}" type="parTrans" cxnId="{4D6F5F00-D349-4A8D-8323-09D5778CEA3C}">
      <dgm:prSet/>
      <dgm:spPr/>
      <dgm:t>
        <a:bodyPr/>
        <a:lstStyle/>
        <a:p>
          <a:endParaRPr lang="en-US"/>
        </a:p>
      </dgm:t>
    </dgm:pt>
    <dgm:pt modelId="{D0E8817F-E80C-4239-8BA5-C531D4E6D2D5}" type="sibTrans" cxnId="{4D6F5F00-D349-4A8D-8323-09D5778CEA3C}">
      <dgm:prSet/>
      <dgm:spPr/>
      <dgm:t>
        <a:bodyPr/>
        <a:lstStyle/>
        <a:p>
          <a:endParaRPr lang="en-US"/>
        </a:p>
      </dgm:t>
    </dgm:pt>
    <dgm:pt modelId="{6FB0963E-2F58-456F-B0D8-F86088712D98}">
      <dgm:prSet phldrT="[Text]"/>
      <dgm:spPr>
        <a:xfrm>
          <a:off x="2223447" y="2005950"/>
          <a:ext cx="2019002" cy="1211401"/>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b="0" dirty="0">
              <a:solidFill>
                <a:sysClr val="windowText" lastClr="000000"/>
              </a:solidFill>
              <a:latin typeface="Calibri"/>
              <a:ea typeface="+mn-ea"/>
              <a:cs typeface="+mn-cs"/>
            </a:rPr>
            <a:t>Google Android</a:t>
          </a:r>
        </a:p>
      </dgm:t>
    </dgm:pt>
    <dgm:pt modelId="{6A4CCC15-B92D-42FD-90E9-4F96069500F0}" type="parTrans" cxnId="{0F3A7117-BA36-4267-A615-ED4D4D4D9146}">
      <dgm:prSet/>
      <dgm:spPr/>
      <dgm:t>
        <a:bodyPr/>
        <a:lstStyle/>
        <a:p>
          <a:endParaRPr lang="en-US"/>
        </a:p>
      </dgm:t>
    </dgm:pt>
    <dgm:pt modelId="{61745CC9-25BC-431B-A106-A590AFE4FF9B}" type="sibTrans" cxnId="{0F3A7117-BA36-4267-A615-ED4D4D4D9146}">
      <dgm:prSet/>
      <dgm:spPr/>
      <dgm:t>
        <a:bodyPr/>
        <a:lstStyle/>
        <a:p>
          <a:endParaRPr lang="en-US"/>
        </a:p>
      </dgm:t>
    </dgm:pt>
    <dgm:pt modelId="{3EC5225D-2086-422B-9E36-4B1D0FB909FC}" type="pres">
      <dgm:prSet presAssocID="{E7EDE7F1-1B28-45B5-874F-464CD21589FD}" presName="diagram" presStyleCnt="0">
        <dgm:presLayoutVars>
          <dgm:dir/>
          <dgm:resizeHandles val="exact"/>
        </dgm:presLayoutVars>
      </dgm:prSet>
      <dgm:spPr/>
    </dgm:pt>
    <dgm:pt modelId="{02E0E0F2-4A46-4376-BA4E-33565E1AFA8F}" type="pres">
      <dgm:prSet presAssocID="{FC85FE1F-8188-4038-8F7F-E3058BCA9BF7}" presName="node" presStyleLbl="node1" presStyleIdx="0" presStyleCnt="6">
        <dgm:presLayoutVars>
          <dgm:bulletEnabled val="1"/>
        </dgm:presLayoutVars>
      </dgm:prSet>
      <dgm:spPr>
        <a:prstGeom prst="rect">
          <a:avLst/>
        </a:prstGeom>
      </dgm:spPr>
    </dgm:pt>
    <dgm:pt modelId="{E7A399AB-D086-4B7A-8D65-550085DB5C66}" type="pres">
      <dgm:prSet presAssocID="{F03FFDEB-47A0-4216-8B20-1817195E5540}" presName="sibTrans" presStyleCnt="0"/>
      <dgm:spPr/>
    </dgm:pt>
    <dgm:pt modelId="{21B2145E-158D-4A82-993E-1CB82F1B8F4B}" type="pres">
      <dgm:prSet presAssocID="{85734A30-551E-45C5-99F6-3DF58D1750EE}" presName="node" presStyleLbl="node1" presStyleIdx="1" presStyleCnt="6">
        <dgm:presLayoutVars>
          <dgm:bulletEnabled val="1"/>
        </dgm:presLayoutVars>
      </dgm:prSet>
      <dgm:spPr>
        <a:prstGeom prst="rect">
          <a:avLst/>
        </a:prstGeom>
      </dgm:spPr>
    </dgm:pt>
    <dgm:pt modelId="{2534F1F9-9AE9-456D-B722-198CF12F7C4C}" type="pres">
      <dgm:prSet presAssocID="{9643BA55-CE72-4B3E-8A5A-B512C2ACF5C5}" presName="sibTrans" presStyleCnt="0"/>
      <dgm:spPr/>
    </dgm:pt>
    <dgm:pt modelId="{39C849C9-C145-426C-8A79-835A5646E2C3}" type="pres">
      <dgm:prSet presAssocID="{58567749-FF0C-49FD-85DE-A76EEE49C7A6}" presName="node" presStyleLbl="node1" presStyleIdx="2" presStyleCnt="6">
        <dgm:presLayoutVars>
          <dgm:bulletEnabled val="1"/>
        </dgm:presLayoutVars>
      </dgm:prSet>
      <dgm:spPr>
        <a:prstGeom prst="rect">
          <a:avLst/>
        </a:prstGeom>
      </dgm:spPr>
    </dgm:pt>
    <dgm:pt modelId="{A1D32562-2521-4D15-8F86-E1847FCA20B0}" type="pres">
      <dgm:prSet presAssocID="{57A59AFF-2941-4053-B4B7-3C833ABD9606}" presName="sibTrans" presStyleCnt="0"/>
      <dgm:spPr/>
    </dgm:pt>
    <dgm:pt modelId="{C2C5882E-7CA1-41E3-9466-79879884C965}" type="pres">
      <dgm:prSet presAssocID="{DE079F10-CA7D-4F94-9F9B-40884BF9CCAD}" presName="node" presStyleLbl="node1" presStyleIdx="3" presStyleCnt="6">
        <dgm:presLayoutVars>
          <dgm:bulletEnabled val="1"/>
        </dgm:presLayoutVars>
      </dgm:prSet>
      <dgm:spPr>
        <a:prstGeom prst="rect">
          <a:avLst/>
        </a:prstGeom>
      </dgm:spPr>
    </dgm:pt>
    <dgm:pt modelId="{6A3AD84D-9252-40AE-A2E4-8E6E79864C09}" type="pres">
      <dgm:prSet presAssocID="{B5053340-F08B-43DD-BA33-1C4E43090643}" presName="sibTrans" presStyleCnt="0"/>
      <dgm:spPr/>
    </dgm:pt>
    <dgm:pt modelId="{71D7AC07-269D-43B2-A439-888F29A3E01C}" type="pres">
      <dgm:prSet presAssocID="{6FB0963E-2F58-456F-B0D8-F86088712D98}" presName="node" presStyleLbl="node1" presStyleIdx="4" presStyleCnt="6">
        <dgm:presLayoutVars>
          <dgm:bulletEnabled val="1"/>
        </dgm:presLayoutVars>
      </dgm:prSet>
      <dgm:spPr>
        <a:prstGeom prst="rect">
          <a:avLst/>
        </a:prstGeom>
      </dgm:spPr>
    </dgm:pt>
    <dgm:pt modelId="{FEBE687F-233A-4BB1-8A58-328754A60A91}" type="pres">
      <dgm:prSet presAssocID="{61745CC9-25BC-431B-A106-A590AFE4FF9B}" presName="sibTrans" presStyleCnt="0"/>
      <dgm:spPr/>
    </dgm:pt>
    <dgm:pt modelId="{F8339388-1C3D-4892-AC36-1F15C66F6F9D}" type="pres">
      <dgm:prSet presAssocID="{E6C3F898-BCD7-4DC3-97C5-E4E578418437}" presName="node" presStyleLbl="node1" presStyleIdx="5" presStyleCnt="6">
        <dgm:presLayoutVars>
          <dgm:bulletEnabled val="1"/>
        </dgm:presLayoutVars>
      </dgm:prSet>
      <dgm:spPr>
        <a:prstGeom prst="rect">
          <a:avLst/>
        </a:prstGeom>
      </dgm:spPr>
    </dgm:pt>
  </dgm:ptLst>
  <dgm:cxnLst>
    <dgm:cxn modelId="{4D6F5F00-D349-4A8D-8323-09D5778CEA3C}" srcId="{E7EDE7F1-1B28-45B5-874F-464CD21589FD}" destId="{E6C3F898-BCD7-4DC3-97C5-E4E578418437}" srcOrd="5" destOrd="0" parTransId="{22260BB2-0679-46BF-992C-02B662DE1C33}" sibTransId="{D0E8817F-E80C-4239-8BA5-C531D4E6D2D5}"/>
    <dgm:cxn modelId="{9B0F1601-E92D-4527-A9F2-43FA4B7EE057}" type="presOf" srcId="{E6C3F898-BCD7-4DC3-97C5-E4E578418437}" destId="{F8339388-1C3D-4892-AC36-1F15C66F6F9D}" srcOrd="0" destOrd="0" presId="urn:microsoft.com/office/officeart/2005/8/layout/default#12"/>
    <dgm:cxn modelId="{7DB9280F-58F7-4206-BBCD-FF1230505AB4}" srcId="{E7EDE7F1-1B28-45B5-874F-464CD21589FD}" destId="{FC85FE1F-8188-4038-8F7F-E3058BCA9BF7}" srcOrd="0" destOrd="0" parTransId="{72CA0898-E37F-42CC-9B86-1A7FECD7E04D}" sibTransId="{F03FFDEB-47A0-4216-8B20-1817195E5540}"/>
    <dgm:cxn modelId="{0F3A7117-BA36-4267-A615-ED4D4D4D9146}" srcId="{E7EDE7F1-1B28-45B5-874F-464CD21589FD}" destId="{6FB0963E-2F58-456F-B0D8-F86088712D98}" srcOrd="4" destOrd="0" parTransId="{6A4CCC15-B92D-42FD-90E9-4F96069500F0}" sibTransId="{61745CC9-25BC-431B-A106-A590AFE4FF9B}"/>
    <dgm:cxn modelId="{4184CD1B-D734-435F-930F-8D557E902F73}" type="presOf" srcId="{E7EDE7F1-1B28-45B5-874F-464CD21589FD}" destId="{3EC5225D-2086-422B-9E36-4B1D0FB909FC}" srcOrd="0" destOrd="0" presId="urn:microsoft.com/office/officeart/2005/8/layout/default#12"/>
    <dgm:cxn modelId="{DAF1EA3A-5503-4925-B517-293CC8C3B035}" type="presOf" srcId="{DE079F10-CA7D-4F94-9F9B-40884BF9CCAD}" destId="{C2C5882E-7CA1-41E3-9466-79879884C965}" srcOrd="0" destOrd="0" presId="urn:microsoft.com/office/officeart/2005/8/layout/default#12"/>
    <dgm:cxn modelId="{CE8CC93D-0061-4ED4-88B7-3EDFDFAA5B5E}" type="presOf" srcId="{85734A30-551E-45C5-99F6-3DF58D1750EE}" destId="{21B2145E-158D-4A82-993E-1CB82F1B8F4B}" srcOrd="0" destOrd="0" presId="urn:microsoft.com/office/officeart/2005/8/layout/default#12"/>
    <dgm:cxn modelId="{B11FB86D-F057-4D73-945D-2CECF11D7B53}" srcId="{E7EDE7F1-1B28-45B5-874F-464CD21589FD}" destId="{58567749-FF0C-49FD-85DE-A76EEE49C7A6}" srcOrd="2" destOrd="0" parTransId="{73684E70-2869-40DB-A929-98BC1C6DC8D6}" sibTransId="{57A59AFF-2941-4053-B4B7-3C833ABD9606}"/>
    <dgm:cxn modelId="{C2520ABD-8193-4414-AD63-A5BE804A9BB4}" type="presOf" srcId="{58567749-FF0C-49FD-85DE-A76EEE49C7A6}" destId="{39C849C9-C145-426C-8A79-835A5646E2C3}" srcOrd="0" destOrd="0" presId="urn:microsoft.com/office/officeart/2005/8/layout/default#12"/>
    <dgm:cxn modelId="{6FCED1BD-CB21-430D-B104-086CC3FC00D0}" type="presOf" srcId="{6FB0963E-2F58-456F-B0D8-F86088712D98}" destId="{71D7AC07-269D-43B2-A439-888F29A3E01C}" srcOrd="0" destOrd="0" presId="urn:microsoft.com/office/officeart/2005/8/layout/default#12"/>
    <dgm:cxn modelId="{6A89C1C5-6300-48FB-8CC2-0353E13D60FB}" type="presOf" srcId="{FC85FE1F-8188-4038-8F7F-E3058BCA9BF7}" destId="{02E0E0F2-4A46-4376-BA4E-33565E1AFA8F}" srcOrd="0" destOrd="0" presId="urn:microsoft.com/office/officeart/2005/8/layout/default#12"/>
    <dgm:cxn modelId="{CEBA18C7-8192-4CB1-8253-42ADF4D2062A}" srcId="{E7EDE7F1-1B28-45B5-874F-464CD21589FD}" destId="{85734A30-551E-45C5-99F6-3DF58D1750EE}" srcOrd="1" destOrd="0" parTransId="{2A2B53B1-A9E2-45B6-AB88-04EA7CC359E9}" sibTransId="{9643BA55-CE72-4B3E-8A5A-B512C2ACF5C5}"/>
    <dgm:cxn modelId="{068CA6CD-1FFF-4946-B3FF-EAF206A92B95}" srcId="{E7EDE7F1-1B28-45B5-874F-464CD21589FD}" destId="{DE079F10-CA7D-4F94-9F9B-40884BF9CCAD}" srcOrd="3" destOrd="0" parTransId="{998476DA-BEFA-454E-8C95-742119B27974}" sibTransId="{B5053340-F08B-43DD-BA33-1C4E43090643}"/>
    <dgm:cxn modelId="{02BBFF48-6537-444A-B806-BD0BDE4F6775}" type="presParOf" srcId="{3EC5225D-2086-422B-9E36-4B1D0FB909FC}" destId="{02E0E0F2-4A46-4376-BA4E-33565E1AFA8F}" srcOrd="0" destOrd="0" presId="urn:microsoft.com/office/officeart/2005/8/layout/default#12"/>
    <dgm:cxn modelId="{D164159F-39AA-4B8A-9CED-923454A59E9A}" type="presParOf" srcId="{3EC5225D-2086-422B-9E36-4B1D0FB909FC}" destId="{E7A399AB-D086-4B7A-8D65-550085DB5C66}" srcOrd="1" destOrd="0" presId="urn:microsoft.com/office/officeart/2005/8/layout/default#12"/>
    <dgm:cxn modelId="{CB46758A-A700-49A6-B717-4FE5299F7A12}" type="presParOf" srcId="{3EC5225D-2086-422B-9E36-4B1D0FB909FC}" destId="{21B2145E-158D-4A82-993E-1CB82F1B8F4B}" srcOrd="2" destOrd="0" presId="urn:microsoft.com/office/officeart/2005/8/layout/default#12"/>
    <dgm:cxn modelId="{8018663D-333E-429E-B634-C78D3F351A40}" type="presParOf" srcId="{3EC5225D-2086-422B-9E36-4B1D0FB909FC}" destId="{2534F1F9-9AE9-456D-B722-198CF12F7C4C}" srcOrd="3" destOrd="0" presId="urn:microsoft.com/office/officeart/2005/8/layout/default#12"/>
    <dgm:cxn modelId="{57BF4723-2D42-4397-8EB4-7AE2C52F332B}" type="presParOf" srcId="{3EC5225D-2086-422B-9E36-4B1D0FB909FC}" destId="{39C849C9-C145-426C-8A79-835A5646E2C3}" srcOrd="4" destOrd="0" presId="urn:microsoft.com/office/officeart/2005/8/layout/default#12"/>
    <dgm:cxn modelId="{973091D2-3DC6-4053-A5C9-D19037324674}" type="presParOf" srcId="{3EC5225D-2086-422B-9E36-4B1D0FB909FC}" destId="{A1D32562-2521-4D15-8F86-E1847FCA20B0}" srcOrd="5" destOrd="0" presId="urn:microsoft.com/office/officeart/2005/8/layout/default#12"/>
    <dgm:cxn modelId="{4FB294A8-CAA7-45C3-AE98-104BB7FA5869}" type="presParOf" srcId="{3EC5225D-2086-422B-9E36-4B1D0FB909FC}" destId="{C2C5882E-7CA1-41E3-9466-79879884C965}" srcOrd="6" destOrd="0" presId="urn:microsoft.com/office/officeart/2005/8/layout/default#12"/>
    <dgm:cxn modelId="{77B73FC9-1827-4CE4-A28D-AC5B7F48C4A4}" type="presParOf" srcId="{3EC5225D-2086-422B-9E36-4B1D0FB909FC}" destId="{6A3AD84D-9252-40AE-A2E4-8E6E79864C09}" srcOrd="7" destOrd="0" presId="urn:microsoft.com/office/officeart/2005/8/layout/default#12"/>
    <dgm:cxn modelId="{F373B2AD-B723-4EDB-885B-E851ACEF5FC0}" type="presParOf" srcId="{3EC5225D-2086-422B-9E36-4B1D0FB909FC}" destId="{71D7AC07-269D-43B2-A439-888F29A3E01C}" srcOrd="8" destOrd="0" presId="urn:microsoft.com/office/officeart/2005/8/layout/default#12"/>
    <dgm:cxn modelId="{CFF9F452-AC62-4331-A724-25425701A5F9}" type="presParOf" srcId="{3EC5225D-2086-422B-9E36-4B1D0FB909FC}" destId="{FEBE687F-233A-4BB1-8A58-328754A60A91}" srcOrd="9" destOrd="0" presId="urn:microsoft.com/office/officeart/2005/8/layout/default#12"/>
    <dgm:cxn modelId="{822528DB-727C-4272-9B08-A1C48AC2F7C2}" type="presParOf" srcId="{3EC5225D-2086-422B-9E36-4B1D0FB909FC}" destId="{F8339388-1C3D-4892-AC36-1F15C66F6F9D}" srcOrd="10" destOrd="0" presId="urn:microsoft.com/office/officeart/2005/8/layout/defaul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D4D6F3-2096-4E05-80CF-427D8BA98DB4}" type="doc">
      <dgm:prSet loTypeId="urn:microsoft.com/office/officeart/2005/8/layout/hList3" loCatId="list" qsTypeId="urn:microsoft.com/office/officeart/2005/8/quickstyle/simple5" qsCatId="simple" csTypeId="urn:microsoft.com/office/officeart/2005/8/colors/accent4_3" csCatId="accent4" phldr="1"/>
      <dgm:spPr/>
      <dgm:t>
        <a:bodyPr/>
        <a:lstStyle/>
        <a:p>
          <a:endParaRPr lang="en-US"/>
        </a:p>
      </dgm:t>
    </dgm:pt>
    <dgm:pt modelId="{A7126CC6-4EE8-4EB7-BED8-9EB83C7B4268}">
      <dgm:prSet phldrT="[Text]"/>
      <dgm:spPr>
        <a:xfrm>
          <a:off x="0" y="0"/>
          <a:ext cx="8839200" cy="1394460"/>
        </a:xfrm>
        <a:prstGeom prst="rect">
          <a:avLst/>
        </a:prstGeom>
        <a:solidFill>
          <a:srgbClr val="8064A2">
            <a:shade val="9000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hueOff val="0"/>
                  <a:satOff val="0"/>
                  <a:lumOff val="0"/>
                  <a:alphaOff val="0"/>
                </a:sysClr>
              </a:solidFill>
              <a:latin typeface="Calibri"/>
              <a:ea typeface="+mn-ea"/>
              <a:cs typeface="+mn-cs"/>
            </a:rPr>
            <a:t>A</a:t>
          </a:r>
          <a:r>
            <a:rPr lang="en-US" baseline="0" dirty="0">
              <a:solidFill>
                <a:sysClr val="window" lastClr="FFFFFF">
                  <a:hueOff val="0"/>
                  <a:satOff val="0"/>
                  <a:lumOff val="0"/>
                  <a:alphaOff val="0"/>
                </a:sysClr>
              </a:solidFill>
              <a:latin typeface="Calibri"/>
              <a:ea typeface="+mn-ea"/>
              <a:cs typeface="+mn-cs"/>
            </a:rPr>
            <a:t> </a:t>
          </a:r>
          <a:r>
            <a:rPr lang="en-US" b="1" baseline="0" dirty="0">
              <a:solidFill>
                <a:sysClr val="window" lastClr="FFFFFF">
                  <a:hueOff val="0"/>
                  <a:satOff val="0"/>
                  <a:lumOff val="0"/>
                  <a:alphaOff val="0"/>
                </a:sysClr>
              </a:solidFill>
              <a:latin typeface="Calibri"/>
              <a:ea typeface="+mn-ea"/>
              <a:cs typeface="+mn-cs"/>
            </a:rPr>
            <a:t>virus</a:t>
          </a:r>
          <a:r>
            <a:rPr lang="en-US" b="0" baseline="0" dirty="0">
              <a:solidFill>
                <a:sysClr val="window" lastClr="FFFFFF">
                  <a:hueOff val="0"/>
                  <a:satOff val="0"/>
                  <a:lumOff val="0"/>
                  <a:alphaOff val="0"/>
                </a:sysClr>
              </a:solidFill>
              <a:latin typeface="Calibri"/>
              <a:ea typeface="+mn-ea"/>
              <a:cs typeface="+mn-cs"/>
            </a:rPr>
            <a:t> describes a potentially damaging computer program that affects a computer negatively</a:t>
          </a:r>
          <a:endParaRPr lang="en-US" dirty="0">
            <a:solidFill>
              <a:sysClr val="window" lastClr="FFFFFF">
                <a:hueOff val="0"/>
                <a:satOff val="0"/>
                <a:lumOff val="0"/>
                <a:alphaOff val="0"/>
              </a:sysClr>
            </a:solidFill>
            <a:latin typeface="Calibri"/>
            <a:ea typeface="+mn-ea"/>
            <a:cs typeface="+mn-cs"/>
          </a:endParaRPr>
        </a:p>
      </dgm:t>
    </dgm:pt>
    <dgm:pt modelId="{B5CC7E6F-D6A1-4994-8076-3D818C50FB90}" type="parTrans" cxnId="{224229BB-7D12-4CA8-A2B3-7CDC8EA00166}">
      <dgm:prSet/>
      <dgm:spPr/>
      <dgm:t>
        <a:bodyPr/>
        <a:lstStyle/>
        <a:p>
          <a:endParaRPr lang="en-US"/>
        </a:p>
      </dgm:t>
    </dgm:pt>
    <dgm:pt modelId="{6B0D0B2D-F267-4692-9807-70B2362094B0}" type="sibTrans" cxnId="{224229BB-7D12-4CA8-A2B3-7CDC8EA00166}">
      <dgm:prSet/>
      <dgm:spPr/>
      <dgm:t>
        <a:bodyPr/>
        <a:lstStyle/>
        <a:p>
          <a:endParaRPr lang="en-US"/>
        </a:p>
      </dgm:t>
    </dgm:pt>
    <dgm:pt modelId="{15CE1692-42B3-4814-8DA5-660D8323F56C}">
      <dgm:prSet phldrT="[Text]"/>
      <dgm:spPr>
        <a:xfrm>
          <a:off x="4316" y="1394460"/>
          <a:ext cx="2943522" cy="2928366"/>
        </a:xfrm>
        <a:prstGeom prst="rect">
          <a:avLst/>
        </a:prstGeom>
        <a:gradFill rotWithShape="0">
          <a:gsLst>
            <a:gs pos="0">
              <a:srgbClr val="8064A2">
                <a:shade val="80000"/>
                <a:hueOff val="0"/>
                <a:satOff val="0"/>
                <a:lumOff val="0"/>
                <a:alphaOff val="0"/>
                <a:shade val="51000"/>
                <a:satMod val="130000"/>
              </a:srgbClr>
            </a:gs>
            <a:gs pos="80000">
              <a:srgbClr val="8064A2">
                <a:shade val="80000"/>
                <a:hueOff val="0"/>
                <a:satOff val="0"/>
                <a:lumOff val="0"/>
                <a:alphaOff val="0"/>
                <a:shade val="93000"/>
                <a:satMod val="130000"/>
              </a:srgbClr>
            </a:gs>
            <a:gs pos="100000">
              <a:srgbClr val="8064A2">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solidFill>
              <a:latin typeface="Calibri"/>
              <a:ea typeface="+mn-ea"/>
              <a:cs typeface="+mn-cs"/>
            </a:rPr>
            <a:t>A </a:t>
          </a:r>
          <a:r>
            <a:rPr lang="en-US" b="1" dirty="0">
              <a:solidFill>
                <a:sysClr val="window" lastClr="FFFFFF"/>
              </a:solidFill>
              <a:latin typeface="Calibri"/>
              <a:ea typeface="+mn-ea"/>
              <a:cs typeface="+mn-cs"/>
            </a:rPr>
            <a:t>worm</a:t>
          </a:r>
          <a:r>
            <a:rPr lang="en-US" b="0" dirty="0">
              <a:solidFill>
                <a:sysClr val="window" lastClr="FFFFFF"/>
              </a:solidFill>
              <a:latin typeface="Calibri"/>
              <a:ea typeface="+mn-ea"/>
              <a:cs typeface="+mn-cs"/>
            </a:rPr>
            <a:t> copies itself repeatedly in memory or over a network</a:t>
          </a:r>
          <a:endParaRPr lang="en-US" dirty="0">
            <a:solidFill>
              <a:sysClr val="window" lastClr="FFFFFF"/>
            </a:solidFill>
            <a:latin typeface="Calibri"/>
            <a:ea typeface="+mn-ea"/>
            <a:cs typeface="+mn-cs"/>
          </a:endParaRPr>
        </a:p>
      </dgm:t>
    </dgm:pt>
    <dgm:pt modelId="{1EE130BB-F7C5-4D7D-9781-73CA84F63122}" type="parTrans" cxnId="{EC3FA328-F130-4769-B9A9-69922E254AD1}">
      <dgm:prSet/>
      <dgm:spPr/>
      <dgm:t>
        <a:bodyPr/>
        <a:lstStyle/>
        <a:p>
          <a:endParaRPr lang="en-US"/>
        </a:p>
      </dgm:t>
    </dgm:pt>
    <dgm:pt modelId="{437B6283-D83B-48E7-998D-BB25EC5393E2}" type="sibTrans" cxnId="{EC3FA328-F130-4769-B9A9-69922E254AD1}">
      <dgm:prSet/>
      <dgm:spPr/>
      <dgm:t>
        <a:bodyPr/>
        <a:lstStyle/>
        <a:p>
          <a:endParaRPr lang="en-US"/>
        </a:p>
      </dgm:t>
    </dgm:pt>
    <dgm:pt modelId="{868B9E2D-05C7-4DAB-81D9-3A3D89225976}">
      <dgm:prSet phldrT="[Text]"/>
      <dgm:spPr>
        <a:xfrm>
          <a:off x="2947838" y="1394460"/>
          <a:ext cx="2943522" cy="2928366"/>
        </a:xfrm>
        <a:prstGeom prst="rect">
          <a:avLst/>
        </a:prstGeom>
        <a:gradFill rotWithShape="0">
          <a:gsLst>
            <a:gs pos="0">
              <a:srgbClr val="8064A2">
                <a:shade val="80000"/>
                <a:hueOff val="-88279"/>
                <a:satOff val="-2183"/>
                <a:lumOff val="12494"/>
                <a:alphaOff val="0"/>
                <a:shade val="51000"/>
                <a:satMod val="130000"/>
              </a:srgbClr>
            </a:gs>
            <a:gs pos="80000">
              <a:srgbClr val="8064A2">
                <a:shade val="80000"/>
                <a:hueOff val="-88279"/>
                <a:satOff val="-2183"/>
                <a:lumOff val="12494"/>
                <a:alphaOff val="0"/>
                <a:shade val="93000"/>
                <a:satMod val="130000"/>
              </a:srgbClr>
            </a:gs>
            <a:gs pos="100000">
              <a:srgbClr val="8064A2">
                <a:shade val="80000"/>
                <a:hueOff val="-88279"/>
                <a:satOff val="-2183"/>
                <a:lumOff val="1249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solidFill>
              <a:latin typeface="Calibri"/>
              <a:ea typeface="+mn-ea"/>
              <a:cs typeface="+mn-cs"/>
            </a:rPr>
            <a:t>A </a:t>
          </a:r>
          <a:r>
            <a:rPr lang="en-US" b="1" dirty="0">
              <a:solidFill>
                <a:sysClr val="window" lastClr="FFFFFF"/>
              </a:solidFill>
              <a:latin typeface="Calibri"/>
              <a:ea typeface="+mn-ea"/>
              <a:cs typeface="+mn-cs"/>
            </a:rPr>
            <a:t>Trojan horse</a:t>
          </a:r>
          <a:r>
            <a:rPr lang="en-US" b="0" dirty="0">
              <a:solidFill>
                <a:sysClr val="window" lastClr="FFFFFF"/>
              </a:solidFill>
              <a:latin typeface="Calibri"/>
              <a:ea typeface="+mn-ea"/>
              <a:cs typeface="+mn-cs"/>
            </a:rPr>
            <a:t> hides within or looks like a legitimate program</a:t>
          </a:r>
          <a:endParaRPr lang="en-US" dirty="0">
            <a:solidFill>
              <a:sysClr val="window" lastClr="FFFFFF"/>
            </a:solidFill>
            <a:latin typeface="Calibri"/>
            <a:ea typeface="+mn-ea"/>
            <a:cs typeface="+mn-cs"/>
          </a:endParaRPr>
        </a:p>
      </dgm:t>
    </dgm:pt>
    <dgm:pt modelId="{6B5FFFE5-8739-4C28-8E8B-0070C292CCF3}" type="parTrans" cxnId="{3E500E7E-341C-468F-84F5-1E28EC930F75}">
      <dgm:prSet/>
      <dgm:spPr/>
      <dgm:t>
        <a:bodyPr/>
        <a:lstStyle/>
        <a:p>
          <a:endParaRPr lang="en-US"/>
        </a:p>
      </dgm:t>
    </dgm:pt>
    <dgm:pt modelId="{AE10B0E0-F322-4B79-8B83-9AD8417161B6}" type="sibTrans" cxnId="{3E500E7E-341C-468F-84F5-1E28EC930F75}">
      <dgm:prSet/>
      <dgm:spPr/>
      <dgm:t>
        <a:bodyPr/>
        <a:lstStyle/>
        <a:p>
          <a:endParaRPr lang="en-US"/>
        </a:p>
      </dgm:t>
    </dgm:pt>
    <dgm:pt modelId="{DB7353AF-EDAB-4F02-9DF1-E037464D3AD6}">
      <dgm:prSet phldrT="[Text]"/>
      <dgm:spPr>
        <a:xfrm>
          <a:off x="5891361" y="1394460"/>
          <a:ext cx="2943522" cy="2928366"/>
        </a:xfrm>
        <a:prstGeom prst="rect">
          <a:avLst/>
        </a:prstGeom>
        <a:gradFill rotWithShape="0">
          <a:gsLst>
            <a:gs pos="0">
              <a:srgbClr val="8064A2">
                <a:shade val="80000"/>
                <a:hueOff val="-176558"/>
                <a:satOff val="-4365"/>
                <a:lumOff val="24988"/>
                <a:alphaOff val="0"/>
                <a:shade val="51000"/>
                <a:satMod val="130000"/>
              </a:srgbClr>
            </a:gs>
            <a:gs pos="80000">
              <a:srgbClr val="8064A2">
                <a:shade val="80000"/>
                <a:hueOff val="-176558"/>
                <a:satOff val="-4365"/>
                <a:lumOff val="24988"/>
                <a:alphaOff val="0"/>
                <a:shade val="93000"/>
                <a:satMod val="130000"/>
              </a:srgbClr>
            </a:gs>
            <a:gs pos="100000">
              <a:srgbClr val="8064A2">
                <a:shade val="80000"/>
                <a:hueOff val="-176558"/>
                <a:satOff val="-4365"/>
                <a:lumOff val="249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solidFill>
              <a:latin typeface="Calibri"/>
              <a:ea typeface="+mn-ea"/>
              <a:cs typeface="+mn-cs"/>
            </a:rPr>
            <a:t>An </a:t>
          </a:r>
          <a:r>
            <a:rPr lang="en-US" b="1" dirty="0">
              <a:solidFill>
                <a:sysClr val="window" lastClr="FFFFFF"/>
              </a:solidFill>
              <a:latin typeface="Calibri"/>
              <a:ea typeface="+mn-ea"/>
              <a:cs typeface="+mn-cs"/>
            </a:rPr>
            <a:t>antivirus program</a:t>
          </a:r>
          <a:r>
            <a:rPr lang="en-US" b="0" dirty="0">
              <a:solidFill>
                <a:sysClr val="window" lastClr="FFFFFF"/>
              </a:solidFill>
              <a:latin typeface="Calibri"/>
              <a:ea typeface="+mn-ea"/>
              <a:cs typeface="+mn-cs"/>
            </a:rPr>
            <a:t> protects a computer against viruses</a:t>
          </a:r>
          <a:endParaRPr lang="en-US" dirty="0">
            <a:solidFill>
              <a:sysClr val="window" lastClr="FFFFFF"/>
            </a:solidFill>
            <a:latin typeface="Calibri"/>
            <a:ea typeface="+mn-ea"/>
            <a:cs typeface="+mn-cs"/>
          </a:endParaRPr>
        </a:p>
      </dgm:t>
    </dgm:pt>
    <dgm:pt modelId="{48434DBB-5D72-49C5-BB58-66C285CC9655}" type="parTrans" cxnId="{DF963505-D1BD-4B7D-BBB7-D6683ADD03D1}">
      <dgm:prSet/>
      <dgm:spPr/>
      <dgm:t>
        <a:bodyPr/>
        <a:lstStyle/>
        <a:p>
          <a:endParaRPr lang="en-US"/>
        </a:p>
      </dgm:t>
    </dgm:pt>
    <dgm:pt modelId="{9BF04A0E-437F-465B-AEC9-E816306AB8F7}" type="sibTrans" cxnId="{DF963505-D1BD-4B7D-BBB7-D6683ADD03D1}">
      <dgm:prSet/>
      <dgm:spPr/>
      <dgm:t>
        <a:bodyPr/>
        <a:lstStyle/>
        <a:p>
          <a:endParaRPr lang="en-US"/>
        </a:p>
      </dgm:t>
    </dgm:pt>
    <dgm:pt modelId="{1C17FF9A-1054-4D71-9ABD-E2CF4C48C4AE}" type="pres">
      <dgm:prSet presAssocID="{E4D4D6F3-2096-4E05-80CF-427D8BA98DB4}" presName="composite" presStyleCnt="0">
        <dgm:presLayoutVars>
          <dgm:chMax val="1"/>
          <dgm:dir/>
          <dgm:resizeHandles val="exact"/>
        </dgm:presLayoutVars>
      </dgm:prSet>
      <dgm:spPr/>
    </dgm:pt>
    <dgm:pt modelId="{C6DC7D56-C9A0-482C-BF89-9D9379CBDCE3}" type="pres">
      <dgm:prSet presAssocID="{A7126CC6-4EE8-4EB7-BED8-9EB83C7B4268}" presName="roof" presStyleLbl="dkBgShp" presStyleIdx="0" presStyleCnt="2"/>
      <dgm:spPr/>
    </dgm:pt>
    <dgm:pt modelId="{3D87CF3F-2E21-4D3D-B2A9-A710E982B14D}" type="pres">
      <dgm:prSet presAssocID="{A7126CC6-4EE8-4EB7-BED8-9EB83C7B4268}" presName="pillars" presStyleCnt="0"/>
      <dgm:spPr/>
    </dgm:pt>
    <dgm:pt modelId="{5248C06A-9F81-498B-B541-0BD601391453}" type="pres">
      <dgm:prSet presAssocID="{A7126CC6-4EE8-4EB7-BED8-9EB83C7B4268}" presName="pillar1" presStyleLbl="node1" presStyleIdx="0" presStyleCnt="3">
        <dgm:presLayoutVars>
          <dgm:bulletEnabled val="1"/>
        </dgm:presLayoutVars>
      </dgm:prSet>
      <dgm:spPr/>
    </dgm:pt>
    <dgm:pt modelId="{DA07BBC9-B010-41A8-B74F-A97AE9769861}" type="pres">
      <dgm:prSet presAssocID="{868B9E2D-05C7-4DAB-81D9-3A3D89225976}" presName="pillarX" presStyleLbl="node1" presStyleIdx="1" presStyleCnt="3">
        <dgm:presLayoutVars>
          <dgm:bulletEnabled val="1"/>
        </dgm:presLayoutVars>
      </dgm:prSet>
      <dgm:spPr/>
    </dgm:pt>
    <dgm:pt modelId="{B3628D26-B909-48E3-A992-1512B13EDE5B}" type="pres">
      <dgm:prSet presAssocID="{DB7353AF-EDAB-4F02-9DF1-E037464D3AD6}" presName="pillarX" presStyleLbl="node1" presStyleIdx="2" presStyleCnt="3">
        <dgm:presLayoutVars>
          <dgm:bulletEnabled val="1"/>
        </dgm:presLayoutVars>
      </dgm:prSet>
      <dgm:spPr/>
    </dgm:pt>
    <dgm:pt modelId="{9F5EF9B5-B5BA-472F-BC14-8AE6EFF2AC54}" type="pres">
      <dgm:prSet presAssocID="{A7126CC6-4EE8-4EB7-BED8-9EB83C7B4268}" presName="base" presStyleLbl="dkBgShp" presStyleIdx="1" presStyleCnt="2"/>
      <dgm:spPr>
        <a:xfrm>
          <a:off x="0" y="4322826"/>
          <a:ext cx="8839200" cy="325374"/>
        </a:xfrm>
        <a:prstGeom prst="rect">
          <a:avLst/>
        </a:prstGeom>
        <a:solidFill>
          <a:srgbClr val="8064A2">
            <a:shade val="9000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pt>
  </dgm:ptLst>
  <dgm:cxnLst>
    <dgm:cxn modelId="{DF963505-D1BD-4B7D-BBB7-D6683ADD03D1}" srcId="{A7126CC6-4EE8-4EB7-BED8-9EB83C7B4268}" destId="{DB7353AF-EDAB-4F02-9DF1-E037464D3AD6}" srcOrd="2" destOrd="0" parTransId="{48434DBB-5D72-49C5-BB58-66C285CC9655}" sibTransId="{9BF04A0E-437F-465B-AEC9-E816306AB8F7}"/>
    <dgm:cxn modelId="{EC3FA328-F130-4769-B9A9-69922E254AD1}" srcId="{A7126CC6-4EE8-4EB7-BED8-9EB83C7B4268}" destId="{15CE1692-42B3-4814-8DA5-660D8323F56C}" srcOrd="0" destOrd="0" parTransId="{1EE130BB-F7C5-4D7D-9781-73CA84F63122}" sibTransId="{437B6283-D83B-48E7-998D-BB25EC5393E2}"/>
    <dgm:cxn modelId="{73CCB465-D20D-4C86-A6FB-90783EF510F2}" type="presOf" srcId="{A7126CC6-4EE8-4EB7-BED8-9EB83C7B4268}" destId="{C6DC7D56-C9A0-482C-BF89-9D9379CBDCE3}" srcOrd="0" destOrd="0" presId="urn:microsoft.com/office/officeart/2005/8/layout/hList3"/>
    <dgm:cxn modelId="{09931168-9BD2-4BBD-8612-3C02148FD8DC}" type="presOf" srcId="{15CE1692-42B3-4814-8DA5-660D8323F56C}" destId="{5248C06A-9F81-498B-B541-0BD601391453}" srcOrd="0" destOrd="0" presId="urn:microsoft.com/office/officeart/2005/8/layout/hList3"/>
    <dgm:cxn modelId="{E8009775-C558-43C7-9EBF-2B36CBC5C2E1}" type="presOf" srcId="{DB7353AF-EDAB-4F02-9DF1-E037464D3AD6}" destId="{B3628D26-B909-48E3-A992-1512B13EDE5B}" srcOrd="0" destOrd="0" presId="urn:microsoft.com/office/officeart/2005/8/layout/hList3"/>
    <dgm:cxn modelId="{3E500E7E-341C-468F-84F5-1E28EC930F75}" srcId="{A7126CC6-4EE8-4EB7-BED8-9EB83C7B4268}" destId="{868B9E2D-05C7-4DAB-81D9-3A3D89225976}" srcOrd="1" destOrd="0" parTransId="{6B5FFFE5-8739-4C28-8E8B-0070C292CCF3}" sibTransId="{AE10B0E0-F322-4B79-8B83-9AD8417161B6}"/>
    <dgm:cxn modelId="{492AB186-73A9-49ED-89EF-85B12DBA53D3}" type="presOf" srcId="{E4D4D6F3-2096-4E05-80CF-427D8BA98DB4}" destId="{1C17FF9A-1054-4D71-9ABD-E2CF4C48C4AE}" srcOrd="0" destOrd="0" presId="urn:microsoft.com/office/officeart/2005/8/layout/hList3"/>
    <dgm:cxn modelId="{C1A59FAB-9F90-4B9C-83CB-9210C037A8B1}" type="presOf" srcId="{868B9E2D-05C7-4DAB-81D9-3A3D89225976}" destId="{DA07BBC9-B010-41A8-B74F-A97AE9769861}" srcOrd="0" destOrd="0" presId="urn:microsoft.com/office/officeart/2005/8/layout/hList3"/>
    <dgm:cxn modelId="{224229BB-7D12-4CA8-A2B3-7CDC8EA00166}" srcId="{E4D4D6F3-2096-4E05-80CF-427D8BA98DB4}" destId="{A7126CC6-4EE8-4EB7-BED8-9EB83C7B4268}" srcOrd="0" destOrd="0" parTransId="{B5CC7E6F-D6A1-4994-8076-3D818C50FB90}" sibTransId="{6B0D0B2D-F267-4692-9807-70B2362094B0}"/>
    <dgm:cxn modelId="{1EA02C6D-CDA4-45DC-9260-9416CB5E14F0}" type="presParOf" srcId="{1C17FF9A-1054-4D71-9ABD-E2CF4C48C4AE}" destId="{C6DC7D56-C9A0-482C-BF89-9D9379CBDCE3}" srcOrd="0" destOrd="0" presId="urn:microsoft.com/office/officeart/2005/8/layout/hList3"/>
    <dgm:cxn modelId="{1A43C6FC-AFA5-4C6B-931E-700D1FCD0143}" type="presParOf" srcId="{1C17FF9A-1054-4D71-9ABD-E2CF4C48C4AE}" destId="{3D87CF3F-2E21-4D3D-B2A9-A710E982B14D}" srcOrd="1" destOrd="0" presId="urn:microsoft.com/office/officeart/2005/8/layout/hList3"/>
    <dgm:cxn modelId="{45D24950-E352-4301-BDA4-F01A87BDDA29}" type="presParOf" srcId="{3D87CF3F-2E21-4D3D-B2A9-A710E982B14D}" destId="{5248C06A-9F81-498B-B541-0BD601391453}" srcOrd="0" destOrd="0" presId="urn:microsoft.com/office/officeart/2005/8/layout/hList3"/>
    <dgm:cxn modelId="{B35F092A-DC2E-4D62-B2B5-45A69ACD419E}" type="presParOf" srcId="{3D87CF3F-2E21-4D3D-B2A9-A710E982B14D}" destId="{DA07BBC9-B010-41A8-B74F-A97AE9769861}" srcOrd="1" destOrd="0" presId="urn:microsoft.com/office/officeart/2005/8/layout/hList3"/>
    <dgm:cxn modelId="{D3402421-773C-4D9A-86ED-75749748CE5E}" type="presParOf" srcId="{3D87CF3F-2E21-4D3D-B2A9-A710E982B14D}" destId="{B3628D26-B909-48E3-A992-1512B13EDE5B}" srcOrd="2" destOrd="0" presId="urn:microsoft.com/office/officeart/2005/8/layout/hList3"/>
    <dgm:cxn modelId="{68C75786-B6BB-4D3F-8596-6D75DD7E2A94}" type="presParOf" srcId="{1C17FF9A-1054-4D71-9ABD-E2CF4C48C4AE}" destId="{9F5EF9B5-B5BA-472F-BC14-8AE6EFF2AC54}"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AAC894-B637-4AF8-B61D-CAAF99A0ADBB}" type="doc">
      <dgm:prSet loTypeId="urn:microsoft.com/office/officeart/2005/8/layout/hList1" loCatId="list" qsTypeId="urn:microsoft.com/office/officeart/2005/8/quickstyle/simple5" qsCatId="simple" csTypeId="urn:microsoft.com/office/officeart/2005/8/colors/accent4_2" csCatId="accent4" phldr="1"/>
      <dgm:spPr/>
      <dgm:t>
        <a:bodyPr/>
        <a:lstStyle/>
        <a:p>
          <a:endParaRPr lang="en-US"/>
        </a:p>
      </dgm:t>
    </dgm:pt>
    <dgm:pt modelId="{35546D3F-EEEE-4BE0-9CC6-18B5782E15BC}">
      <dgm:prSet phldrT="[Text]"/>
      <dgm:spPr>
        <a:xfrm>
          <a:off x="43" y="909212"/>
          <a:ext cx="4130426" cy="1652170"/>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solidFill>
              <a:latin typeface="Calibri"/>
              <a:ea typeface="+mn-ea"/>
              <a:cs typeface="+mn-cs"/>
            </a:rPr>
            <a:t>Spyware is a program placed on a computer without the user’s knowledge that secretly collects information about the user</a:t>
          </a:r>
        </a:p>
      </dgm:t>
    </dgm:pt>
    <dgm:pt modelId="{AEC4390D-FD19-4503-AEEA-A4F9E44C78ED}" type="parTrans" cxnId="{6AA4801E-87FD-4B81-A438-F0F9E8E29E24}">
      <dgm:prSet/>
      <dgm:spPr/>
      <dgm:t>
        <a:bodyPr/>
        <a:lstStyle/>
        <a:p>
          <a:endParaRPr lang="en-US"/>
        </a:p>
      </dgm:t>
    </dgm:pt>
    <dgm:pt modelId="{1F437D15-A5FA-4540-96EF-60AA7F6AC0F6}" type="sibTrans" cxnId="{6AA4801E-87FD-4B81-A438-F0F9E8E29E24}">
      <dgm:prSet/>
      <dgm:spPr/>
      <dgm:t>
        <a:bodyPr/>
        <a:lstStyle/>
        <a:p>
          <a:endParaRPr lang="en-US"/>
        </a:p>
      </dgm:t>
    </dgm:pt>
    <dgm:pt modelId="{2C358079-84E3-423F-AA1D-3DED942FA3B8}">
      <dgm:prSet phldrT="[Text]"/>
      <dgm:spPr>
        <a:xfrm>
          <a:off x="4708729" y="909212"/>
          <a:ext cx="4130426" cy="1652170"/>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dirty="0">
              <a:solidFill>
                <a:sysClr val="window" lastClr="FFFFFF"/>
              </a:solidFill>
              <a:latin typeface="Calibri"/>
              <a:ea typeface="+mn-ea"/>
              <a:cs typeface="+mn-cs"/>
            </a:rPr>
            <a:t>Adware displays an online advertisement in a banner or pop-up window </a:t>
          </a:r>
        </a:p>
      </dgm:t>
    </dgm:pt>
    <dgm:pt modelId="{8DC0E9FC-FFA3-4F92-9D42-A2F956A8B03E}" type="parTrans" cxnId="{82B4C97D-FCD4-4A37-8B59-88F659E4CC44}">
      <dgm:prSet/>
      <dgm:spPr/>
      <dgm:t>
        <a:bodyPr/>
        <a:lstStyle/>
        <a:p>
          <a:endParaRPr lang="en-US"/>
        </a:p>
      </dgm:t>
    </dgm:pt>
    <dgm:pt modelId="{A1B99261-B511-45CA-835B-E721EAA6C8D2}" type="sibTrans" cxnId="{82B4C97D-FCD4-4A37-8B59-88F659E4CC44}">
      <dgm:prSet/>
      <dgm:spPr/>
      <dgm:t>
        <a:bodyPr/>
        <a:lstStyle/>
        <a:p>
          <a:endParaRPr lang="en-US"/>
        </a:p>
      </dgm:t>
    </dgm:pt>
    <dgm:pt modelId="{E396CAF6-86DD-41A6-A190-958DC075D85F}">
      <dgm:prSet phldrT="[Text]"/>
      <dgm:spPr>
        <a:xfrm>
          <a:off x="43" y="2561382"/>
          <a:ext cx="4130426" cy="1177604"/>
        </a:xfrm>
        <a:prstGeom prst="rect">
          <a:avLst/>
        </a:prstGeom>
        <a:solidFill>
          <a:srgbClr val="8064A2">
            <a:alpha val="90000"/>
            <a:tint val="40000"/>
            <a:hueOff val="0"/>
            <a:satOff val="0"/>
            <a:lumOff val="0"/>
            <a:alphaOff val="0"/>
          </a:srgbClr>
        </a:solidFill>
        <a:ln w="9525" cap="flat" cmpd="sng" algn="ctr">
          <a:solidFill>
            <a:srgbClr val="8064A2">
              <a:alpha val="90000"/>
              <a:tint val="40000"/>
              <a:hueOff val="0"/>
              <a:satOff val="0"/>
              <a:lumOff val="0"/>
              <a:alphaOff val="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hueOff val="0"/>
                  <a:satOff val="0"/>
                  <a:lumOff val="0"/>
                  <a:alphaOff val="0"/>
                </a:sysClr>
              </a:solidFill>
              <a:latin typeface="Calibri"/>
              <a:ea typeface="+mn-ea"/>
              <a:cs typeface="+mn-cs"/>
            </a:rPr>
            <a:t>A </a:t>
          </a:r>
          <a:r>
            <a:rPr lang="en-US" b="1" dirty="0">
              <a:solidFill>
                <a:sysClr val="windowText" lastClr="000000">
                  <a:hueOff val="0"/>
                  <a:satOff val="0"/>
                  <a:lumOff val="0"/>
                  <a:alphaOff val="0"/>
                </a:sysClr>
              </a:solidFill>
              <a:latin typeface="Calibri"/>
              <a:ea typeface="+mn-ea"/>
              <a:cs typeface="+mn-cs"/>
            </a:rPr>
            <a:t>spyware remover</a:t>
          </a:r>
          <a:r>
            <a:rPr lang="en-US" b="0" dirty="0">
              <a:solidFill>
                <a:sysClr val="windowText" lastClr="000000">
                  <a:hueOff val="0"/>
                  <a:satOff val="0"/>
                  <a:lumOff val="0"/>
                  <a:alphaOff val="0"/>
                </a:sysClr>
              </a:solidFill>
              <a:latin typeface="Calibri"/>
              <a:ea typeface="+mn-ea"/>
              <a:cs typeface="+mn-cs"/>
            </a:rPr>
            <a:t> detects and deletes spyware and other similar programs</a:t>
          </a:r>
          <a:endParaRPr lang="en-US" dirty="0">
            <a:solidFill>
              <a:sysClr val="windowText" lastClr="000000">
                <a:hueOff val="0"/>
                <a:satOff val="0"/>
                <a:lumOff val="0"/>
                <a:alphaOff val="0"/>
              </a:sysClr>
            </a:solidFill>
            <a:latin typeface="Calibri"/>
            <a:ea typeface="+mn-ea"/>
            <a:cs typeface="+mn-cs"/>
          </a:endParaRPr>
        </a:p>
      </dgm:t>
    </dgm:pt>
    <dgm:pt modelId="{E5D93FFC-E1FB-4D27-A2E0-1EAFE8748357}" type="parTrans" cxnId="{AA2F4817-2CB7-4B76-8C8C-C8E9C7A9103E}">
      <dgm:prSet/>
      <dgm:spPr/>
      <dgm:t>
        <a:bodyPr/>
        <a:lstStyle/>
        <a:p>
          <a:endParaRPr lang="en-US"/>
        </a:p>
      </dgm:t>
    </dgm:pt>
    <dgm:pt modelId="{A6076B76-07C8-4BEA-B421-358FED4720DB}" type="sibTrans" cxnId="{AA2F4817-2CB7-4B76-8C8C-C8E9C7A9103E}">
      <dgm:prSet/>
      <dgm:spPr/>
      <dgm:t>
        <a:bodyPr/>
        <a:lstStyle/>
        <a:p>
          <a:endParaRPr lang="en-US"/>
        </a:p>
      </dgm:t>
    </dgm:pt>
    <dgm:pt modelId="{6616FF2A-6969-4AF1-B34A-09076E4D251A}">
      <dgm:prSet/>
      <dgm:spPr>
        <a:xfrm>
          <a:off x="4708729" y="2561382"/>
          <a:ext cx="4130426" cy="1177604"/>
        </a:xfrm>
        <a:prstGeom prst="rect">
          <a:avLst/>
        </a:prstGeom>
        <a:solidFill>
          <a:srgbClr val="8064A2">
            <a:alpha val="90000"/>
            <a:tint val="40000"/>
            <a:hueOff val="0"/>
            <a:satOff val="0"/>
            <a:lumOff val="0"/>
            <a:alphaOff val="0"/>
          </a:srgbClr>
        </a:solidFill>
        <a:ln w="9525" cap="flat" cmpd="sng" algn="ctr">
          <a:solidFill>
            <a:srgbClr val="8064A2">
              <a:alpha val="90000"/>
              <a:tint val="40000"/>
              <a:hueOff val="0"/>
              <a:satOff val="0"/>
              <a:lumOff val="0"/>
              <a:alphaOff val="0"/>
            </a:srgbClr>
          </a:solidFill>
          <a:prstDash val="solid"/>
        </a:ln>
        <a:effectLst>
          <a:outerShdw blurRad="40000" dist="23000" dir="5400000" rotWithShape="0">
            <a:srgbClr val="000000">
              <a:alpha val="35000"/>
            </a:srgbClr>
          </a:outerShdw>
        </a:effectLst>
      </dgm:spPr>
      <dgm:t>
        <a:bodyPr/>
        <a:lstStyle/>
        <a:p>
          <a:r>
            <a:rPr lang="en-US" dirty="0">
              <a:solidFill>
                <a:sysClr val="windowText" lastClr="000000">
                  <a:hueOff val="0"/>
                  <a:satOff val="0"/>
                  <a:lumOff val="0"/>
                  <a:alphaOff val="0"/>
                </a:sysClr>
              </a:solidFill>
              <a:latin typeface="Calibri"/>
              <a:ea typeface="+mn-ea"/>
              <a:cs typeface="+mn-cs"/>
            </a:rPr>
            <a:t>An adware remover is a program that detects and deletes adware</a:t>
          </a:r>
        </a:p>
      </dgm:t>
    </dgm:pt>
    <dgm:pt modelId="{8922927F-2F0D-4AB8-9B26-7A77BF2AAE7F}" type="parTrans" cxnId="{B29CED23-A2A6-4E1C-A76E-909BE5628E0A}">
      <dgm:prSet/>
      <dgm:spPr/>
      <dgm:t>
        <a:bodyPr/>
        <a:lstStyle/>
        <a:p>
          <a:endParaRPr lang="en-US"/>
        </a:p>
      </dgm:t>
    </dgm:pt>
    <dgm:pt modelId="{4B94AFD0-DCFB-469C-8F23-5540DBB1F217}" type="sibTrans" cxnId="{B29CED23-A2A6-4E1C-A76E-909BE5628E0A}">
      <dgm:prSet/>
      <dgm:spPr/>
      <dgm:t>
        <a:bodyPr/>
        <a:lstStyle/>
        <a:p>
          <a:endParaRPr lang="en-US"/>
        </a:p>
      </dgm:t>
    </dgm:pt>
    <dgm:pt modelId="{83C95102-CB48-4D80-89F2-AD806CEEB39D}" type="pres">
      <dgm:prSet presAssocID="{58AAC894-B637-4AF8-B61D-CAAF99A0ADBB}" presName="Name0" presStyleCnt="0">
        <dgm:presLayoutVars>
          <dgm:dir/>
          <dgm:animLvl val="lvl"/>
          <dgm:resizeHandles val="exact"/>
        </dgm:presLayoutVars>
      </dgm:prSet>
      <dgm:spPr/>
    </dgm:pt>
    <dgm:pt modelId="{7C7554F9-2133-4C08-89FF-51FEFC7609A1}" type="pres">
      <dgm:prSet presAssocID="{35546D3F-EEEE-4BE0-9CC6-18B5782E15BC}" presName="composite" presStyleCnt="0"/>
      <dgm:spPr/>
    </dgm:pt>
    <dgm:pt modelId="{ECFF6D2F-1716-4CC6-8AF2-3C728EAD2A5F}" type="pres">
      <dgm:prSet presAssocID="{35546D3F-EEEE-4BE0-9CC6-18B5782E15BC}" presName="parTx" presStyleLbl="alignNode1" presStyleIdx="0" presStyleCnt="2">
        <dgm:presLayoutVars>
          <dgm:chMax val="0"/>
          <dgm:chPref val="0"/>
          <dgm:bulletEnabled val="1"/>
        </dgm:presLayoutVars>
      </dgm:prSet>
      <dgm:spPr/>
    </dgm:pt>
    <dgm:pt modelId="{06338771-C5CC-4C92-8F07-B7A6D5B08758}" type="pres">
      <dgm:prSet presAssocID="{35546D3F-EEEE-4BE0-9CC6-18B5782E15BC}" presName="desTx" presStyleLbl="alignAccFollowNode1" presStyleIdx="0" presStyleCnt="2">
        <dgm:presLayoutVars>
          <dgm:bulletEnabled val="1"/>
        </dgm:presLayoutVars>
      </dgm:prSet>
      <dgm:spPr/>
    </dgm:pt>
    <dgm:pt modelId="{4E1B580E-2C20-41FA-A6C4-1C4C20F2E407}" type="pres">
      <dgm:prSet presAssocID="{1F437D15-A5FA-4540-96EF-60AA7F6AC0F6}" presName="space" presStyleCnt="0"/>
      <dgm:spPr/>
    </dgm:pt>
    <dgm:pt modelId="{E83EA591-5C02-4261-96A8-496790D4FEC8}" type="pres">
      <dgm:prSet presAssocID="{2C358079-84E3-423F-AA1D-3DED942FA3B8}" presName="composite" presStyleCnt="0"/>
      <dgm:spPr/>
    </dgm:pt>
    <dgm:pt modelId="{287420CF-4251-4B98-8672-2673F2485A24}" type="pres">
      <dgm:prSet presAssocID="{2C358079-84E3-423F-AA1D-3DED942FA3B8}" presName="parTx" presStyleLbl="alignNode1" presStyleIdx="1" presStyleCnt="2">
        <dgm:presLayoutVars>
          <dgm:chMax val="0"/>
          <dgm:chPref val="0"/>
          <dgm:bulletEnabled val="1"/>
        </dgm:presLayoutVars>
      </dgm:prSet>
      <dgm:spPr/>
    </dgm:pt>
    <dgm:pt modelId="{BAA92AB4-1D20-4D91-9880-62B669A47315}" type="pres">
      <dgm:prSet presAssocID="{2C358079-84E3-423F-AA1D-3DED942FA3B8}" presName="desTx" presStyleLbl="alignAccFollowNode1" presStyleIdx="1" presStyleCnt="2" custLinFactNeighborX="-1368">
        <dgm:presLayoutVars>
          <dgm:bulletEnabled val="1"/>
        </dgm:presLayoutVars>
      </dgm:prSet>
      <dgm:spPr/>
    </dgm:pt>
  </dgm:ptLst>
  <dgm:cxnLst>
    <dgm:cxn modelId="{D5DFF503-8BC1-49DD-8BA9-9CF99808D424}" type="presOf" srcId="{E396CAF6-86DD-41A6-A190-958DC075D85F}" destId="{06338771-C5CC-4C92-8F07-B7A6D5B08758}" srcOrd="0" destOrd="0" presId="urn:microsoft.com/office/officeart/2005/8/layout/hList1"/>
    <dgm:cxn modelId="{AA2F4817-2CB7-4B76-8C8C-C8E9C7A9103E}" srcId="{35546D3F-EEEE-4BE0-9CC6-18B5782E15BC}" destId="{E396CAF6-86DD-41A6-A190-958DC075D85F}" srcOrd="0" destOrd="0" parTransId="{E5D93FFC-E1FB-4D27-A2E0-1EAFE8748357}" sibTransId="{A6076B76-07C8-4BEA-B421-358FED4720DB}"/>
    <dgm:cxn modelId="{6AA4801E-87FD-4B81-A438-F0F9E8E29E24}" srcId="{58AAC894-B637-4AF8-B61D-CAAF99A0ADBB}" destId="{35546D3F-EEEE-4BE0-9CC6-18B5782E15BC}" srcOrd="0" destOrd="0" parTransId="{AEC4390D-FD19-4503-AEEA-A4F9E44C78ED}" sibTransId="{1F437D15-A5FA-4540-96EF-60AA7F6AC0F6}"/>
    <dgm:cxn modelId="{B29CED23-A2A6-4E1C-A76E-909BE5628E0A}" srcId="{2C358079-84E3-423F-AA1D-3DED942FA3B8}" destId="{6616FF2A-6969-4AF1-B34A-09076E4D251A}" srcOrd="0" destOrd="0" parTransId="{8922927F-2F0D-4AB8-9B26-7A77BF2AAE7F}" sibTransId="{4B94AFD0-DCFB-469C-8F23-5540DBB1F217}"/>
    <dgm:cxn modelId="{E2FFCF51-942A-4FEF-8691-9AB693192EEC}" type="presOf" srcId="{2C358079-84E3-423F-AA1D-3DED942FA3B8}" destId="{287420CF-4251-4B98-8672-2673F2485A24}" srcOrd="0" destOrd="0" presId="urn:microsoft.com/office/officeart/2005/8/layout/hList1"/>
    <dgm:cxn modelId="{82B4C97D-FCD4-4A37-8B59-88F659E4CC44}" srcId="{58AAC894-B637-4AF8-B61D-CAAF99A0ADBB}" destId="{2C358079-84E3-423F-AA1D-3DED942FA3B8}" srcOrd="1" destOrd="0" parTransId="{8DC0E9FC-FFA3-4F92-9D42-A2F956A8B03E}" sibTransId="{A1B99261-B511-45CA-835B-E721EAA6C8D2}"/>
    <dgm:cxn modelId="{E3E0CB7F-AF19-449F-ADC6-A395F90EE3B8}" type="presOf" srcId="{35546D3F-EEEE-4BE0-9CC6-18B5782E15BC}" destId="{ECFF6D2F-1716-4CC6-8AF2-3C728EAD2A5F}" srcOrd="0" destOrd="0" presId="urn:microsoft.com/office/officeart/2005/8/layout/hList1"/>
    <dgm:cxn modelId="{BB0037E2-69F1-4933-87DC-AB714DBF16CF}" type="presOf" srcId="{58AAC894-B637-4AF8-B61D-CAAF99A0ADBB}" destId="{83C95102-CB48-4D80-89F2-AD806CEEB39D}" srcOrd="0" destOrd="0" presId="urn:microsoft.com/office/officeart/2005/8/layout/hList1"/>
    <dgm:cxn modelId="{CFB123FB-2E23-4CFF-B3EB-C52C4F36DF03}" type="presOf" srcId="{6616FF2A-6969-4AF1-B34A-09076E4D251A}" destId="{BAA92AB4-1D20-4D91-9880-62B669A47315}" srcOrd="0" destOrd="0" presId="urn:microsoft.com/office/officeart/2005/8/layout/hList1"/>
    <dgm:cxn modelId="{F3D2B869-1D13-4FF0-B323-F6EE7A4F6483}" type="presParOf" srcId="{83C95102-CB48-4D80-89F2-AD806CEEB39D}" destId="{7C7554F9-2133-4C08-89FF-51FEFC7609A1}" srcOrd="0" destOrd="0" presId="urn:microsoft.com/office/officeart/2005/8/layout/hList1"/>
    <dgm:cxn modelId="{2B105EFC-8E38-4E75-B991-DCCB04038F21}" type="presParOf" srcId="{7C7554F9-2133-4C08-89FF-51FEFC7609A1}" destId="{ECFF6D2F-1716-4CC6-8AF2-3C728EAD2A5F}" srcOrd="0" destOrd="0" presId="urn:microsoft.com/office/officeart/2005/8/layout/hList1"/>
    <dgm:cxn modelId="{F97E3378-1CE6-417A-8EAD-4BEED876E9E8}" type="presParOf" srcId="{7C7554F9-2133-4C08-89FF-51FEFC7609A1}" destId="{06338771-C5CC-4C92-8F07-B7A6D5B08758}" srcOrd="1" destOrd="0" presId="urn:microsoft.com/office/officeart/2005/8/layout/hList1"/>
    <dgm:cxn modelId="{A0ABEFE6-AC7F-4263-A6F6-5824BB6B9598}" type="presParOf" srcId="{83C95102-CB48-4D80-89F2-AD806CEEB39D}" destId="{4E1B580E-2C20-41FA-A6C4-1C4C20F2E407}" srcOrd="1" destOrd="0" presId="urn:microsoft.com/office/officeart/2005/8/layout/hList1"/>
    <dgm:cxn modelId="{008EE459-ABDD-4F89-98B6-D2A2F84105D4}" type="presParOf" srcId="{83C95102-CB48-4D80-89F2-AD806CEEB39D}" destId="{E83EA591-5C02-4261-96A8-496790D4FEC8}" srcOrd="2" destOrd="0" presId="urn:microsoft.com/office/officeart/2005/8/layout/hList1"/>
    <dgm:cxn modelId="{F6409EAE-CA9F-4649-A7A2-DD300A3067CE}" type="presParOf" srcId="{E83EA591-5C02-4261-96A8-496790D4FEC8}" destId="{287420CF-4251-4B98-8672-2673F2485A24}" srcOrd="0" destOrd="0" presId="urn:microsoft.com/office/officeart/2005/8/layout/hList1"/>
    <dgm:cxn modelId="{B08C8D48-4A86-48B6-ADB7-9DA06B774FED}" type="presParOf" srcId="{E83EA591-5C02-4261-96A8-496790D4FEC8}" destId="{BAA92AB4-1D20-4D91-9880-62B669A473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0E0F2-4A46-4376-BA4E-33565E1AFA8F}">
      <dsp:nvSpPr>
        <dsp:cNvPr id="0" name=""/>
        <dsp:cNvSpPr/>
      </dsp:nvSpPr>
      <dsp:spPr>
        <a:xfrm>
          <a:off x="0" y="26193"/>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ysClr val="windowText" lastClr="000000"/>
              </a:solidFill>
              <a:latin typeface="Calibri"/>
              <a:ea typeface="+mn-ea"/>
              <a:cs typeface="+mn-cs"/>
            </a:rPr>
            <a:t>Windows Embedded CE</a:t>
          </a:r>
        </a:p>
      </dsp:txBody>
      <dsp:txXfrm>
        <a:off x="0" y="26193"/>
        <a:ext cx="2714624" cy="1628775"/>
      </dsp:txXfrm>
    </dsp:sp>
    <dsp:sp modelId="{21B2145E-158D-4A82-993E-1CB82F1B8F4B}">
      <dsp:nvSpPr>
        <dsp:cNvPr id="0" name=""/>
        <dsp:cNvSpPr/>
      </dsp:nvSpPr>
      <dsp:spPr>
        <a:xfrm>
          <a:off x="2986087" y="26193"/>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ysClr val="windowText" lastClr="000000"/>
              </a:solidFill>
              <a:latin typeface="Calibri"/>
              <a:ea typeface="+mn-ea"/>
              <a:cs typeface="+mn-cs"/>
            </a:rPr>
            <a:t>Windows Mobile</a:t>
          </a:r>
        </a:p>
      </dsp:txBody>
      <dsp:txXfrm>
        <a:off x="2986087" y="26193"/>
        <a:ext cx="2714624" cy="1628775"/>
      </dsp:txXfrm>
    </dsp:sp>
    <dsp:sp modelId="{39C849C9-C145-426C-8A79-835A5646E2C3}">
      <dsp:nvSpPr>
        <dsp:cNvPr id="0" name=""/>
        <dsp:cNvSpPr/>
      </dsp:nvSpPr>
      <dsp:spPr>
        <a:xfrm>
          <a:off x="5972175" y="26193"/>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ysClr val="windowText" lastClr="000000"/>
              </a:solidFill>
              <a:latin typeface="Calibri"/>
              <a:ea typeface="+mn-ea"/>
              <a:cs typeface="+mn-cs"/>
            </a:rPr>
            <a:t>iPhone OS</a:t>
          </a:r>
        </a:p>
      </dsp:txBody>
      <dsp:txXfrm>
        <a:off x="5972175" y="26193"/>
        <a:ext cx="2714624" cy="1628775"/>
      </dsp:txXfrm>
    </dsp:sp>
    <dsp:sp modelId="{C2C5882E-7CA1-41E3-9466-79879884C965}">
      <dsp:nvSpPr>
        <dsp:cNvPr id="0" name=""/>
        <dsp:cNvSpPr/>
      </dsp:nvSpPr>
      <dsp:spPr>
        <a:xfrm>
          <a:off x="0" y="1926431"/>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dirty="0">
              <a:solidFill>
                <a:sysClr val="windowText" lastClr="000000"/>
              </a:solidFill>
              <a:latin typeface="Calibri"/>
              <a:ea typeface="+mn-ea"/>
              <a:cs typeface="+mn-cs"/>
            </a:rPr>
            <a:t>BlackBerry</a:t>
          </a:r>
        </a:p>
      </dsp:txBody>
      <dsp:txXfrm>
        <a:off x="0" y="1926431"/>
        <a:ext cx="2714624" cy="1628775"/>
      </dsp:txXfrm>
    </dsp:sp>
    <dsp:sp modelId="{71D7AC07-269D-43B2-A439-888F29A3E01C}">
      <dsp:nvSpPr>
        <dsp:cNvPr id="0" name=""/>
        <dsp:cNvSpPr/>
      </dsp:nvSpPr>
      <dsp:spPr>
        <a:xfrm>
          <a:off x="2986087" y="1926431"/>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dirty="0">
              <a:solidFill>
                <a:sysClr val="windowText" lastClr="000000"/>
              </a:solidFill>
              <a:latin typeface="Calibri"/>
              <a:ea typeface="+mn-ea"/>
              <a:cs typeface="+mn-cs"/>
            </a:rPr>
            <a:t>Google Android</a:t>
          </a:r>
        </a:p>
      </dsp:txBody>
      <dsp:txXfrm>
        <a:off x="2986087" y="1926431"/>
        <a:ext cx="2714624" cy="1628775"/>
      </dsp:txXfrm>
    </dsp:sp>
    <dsp:sp modelId="{F8339388-1C3D-4892-AC36-1F15C66F6F9D}">
      <dsp:nvSpPr>
        <dsp:cNvPr id="0" name=""/>
        <dsp:cNvSpPr/>
      </dsp:nvSpPr>
      <dsp:spPr>
        <a:xfrm>
          <a:off x="5972175" y="1926431"/>
          <a:ext cx="2714624" cy="1628775"/>
        </a:xfrm>
        <a:prstGeom prst="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kern="1200" dirty="0">
              <a:solidFill>
                <a:sysClr val="windowText" lastClr="000000"/>
              </a:solidFill>
              <a:latin typeface="Calibri"/>
              <a:ea typeface="+mn-ea"/>
              <a:cs typeface="+mn-cs"/>
            </a:rPr>
            <a:t>Embedded Linux</a:t>
          </a:r>
        </a:p>
      </dsp:txBody>
      <dsp:txXfrm>
        <a:off x="5972175" y="1926431"/>
        <a:ext cx="2714624" cy="1628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C7D56-C9A0-482C-BF89-9D9379CBDCE3}">
      <dsp:nvSpPr>
        <dsp:cNvPr id="0" name=""/>
        <dsp:cNvSpPr/>
      </dsp:nvSpPr>
      <dsp:spPr>
        <a:xfrm>
          <a:off x="0" y="0"/>
          <a:ext cx="8839200" cy="1508760"/>
        </a:xfrm>
        <a:prstGeom prst="rect">
          <a:avLst/>
        </a:prstGeom>
        <a:solidFill>
          <a:srgbClr val="8064A2">
            <a:shade val="9000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ysClr val="window" lastClr="FFFFFF">
                  <a:hueOff val="0"/>
                  <a:satOff val="0"/>
                  <a:lumOff val="0"/>
                  <a:alphaOff val="0"/>
                </a:sysClr>
              </a:solidFill>
              <a:latin typeface="Calibri"/>
              <a:ea typeface="+mn-ea"/>
              <a:cs typeface="+mn-cs"/>
            </a:rPr>
            <a:t>A</a:t>
          </a:r>
          <a:r>
            <a:rPr lang="en-US" sz="3200" kern="1200" baseline="0" dirty="0">
              <a:solidFill>
                <a:sysClr val="window" lastClr="FFFFFF">
                  <a:hueOff val="0"/>
                  <a:satOff val="0"/>
                  <a:lumOff val="0"/>
                  <a:alphaOff val="0"/>
                </a:sysClr>
              </a:solidFill>
              <a:latin typeface="Calibri"/>
              <a:ea typeface="+mn-ea"/>
              <a:cs typeface="+mn-cs"/>
            </a:rPr>
            <a:t> </a:t>
          </a:r>
          <a:r>
            <a:rPr lang="en-US" sz="3200" b="1" kern="1200" baseline="0" dirty="0">
              <a:solidFill>
                <a:sysClr val="window" lastClr="FFFFFF">
                  <a:hueOff val="0"/>
                  <a:satOff val="0"/>
                  <a:lumOff val="0"/>
                  <a:alphaOff val="0"/>
                </a:sysClr>
              </a:solidFill>
              <a:latin typeface="Calibri"/>
              <a:ea typeface="+mn-ea"/>
              <a:cs typeface="+mn-cs"/>
            </a:rPr>
            <a:t>virus</a:t>
          </a:r>
          <a:r>
            <a:rPr lang="en-US" sz="3200" b="0" kern="1200" baseline="0" dirty="0">
              <a:solidFill>
                <a:sysClr val="window" lastClr="FFFFFF">
                  <a:hueOff val="0"/>
                  <a:satOff val="0"/>
                  <a:lumOff val="0"/>
                  <a:alphaOff val="0"/>
                </a:sysClr>
              </a:solidFill>
              <a:latin typeface="Calibri"/>
              <a:ea typeface="+mn-ea"/>
              <a:cs typeface="+mn-cs"/>
            </a:rPr>
            <a:t> describes a potentially damaging computer program that affects a computer negatively</a:t>
          </a:r>
          <a:endParaRPr lang="en-US" sz="3200" kern="1200" dirty="0">
            <a:solidFill>
              <a:sysClr val="window" lastClr="FFFFFF">
                <a:hueOff val="0"/>
                <a:satOff val="0"/>
                <a:lumOff val="0"/>
                <a:alphaOff val="0"/>
              </a:sysClr>
            </a:solidFill>
            <a:latin typeface="Calibri"/>
            <a:ea typeface="+mn-ea"/>
            <a:cs typeface="+mn-cs"/>
          </a:endParaRPr>
        </a:p>
      </dsp:txBody>
      <dsp:txXfrm>
        <a:off x="0" y="0"/>
        <a:ext cx="8839200" cy="1508760"/>
      </dsp:txXfrm>
    </dsp:sp>
    <dsp:sp modelId="{5248C06A-9F81-498B-B541-0BD601391453}">
      <dsp:nvSpPr>
        <dsp:cNvPr id="0" name=""/>
        <dsp:cNvSpPr/>
      </dsp:nvSpPr>
      <dsp:spPr>
        <a:xfrm>
          <a:off x="4316" y="1508760"/>
          <a:ext cx="2943522" cy="3168396"/>
        </a:xfrm>
        <a:prstGeom prst="rect">
          <a:avLst/>
        </a:prstGeom>
        <a:gradFill rotWithShape="0">
          <a:gsLst>
            <a:gs pos="0">
              <a:srgbClr val="8064A2">
                <a:shade val="80000"/>
                <a:hueOff val="0"/>
                <a:satOff val="0"/>
                <a:lumOff val="0"/>
                <a:alphaOff val="0"/>
                <a:shade val="51000"/>
                <a:satMod val="130000"/>
              </a:srgbClr>
            </a:gs>
            <a:gs pos="80000">
              <a:srgbClr val="8064A2">
                <a:shade val="80000"/>
                <a:hueOff val="0"/>
                <a:satOff val="0"/>
                <a:lumOff val="0"/>
                <a:alphaOff val="0"/>
                <a:shade val="93000"/>
                <a:satMod val="130000"/>
              </a:srgbClr>
            </a:gs>
            <a:gs pos="100000">
              <a:srgbClr val="8064A2">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ysClr val="window" lastClr="FFFFFF"/>
              </a:solidFill>
              <a:latin typeface="Calibri"/>
              <a:ea typeface="+mn-ea"/>
              <a:cs typeface="+mn-cs"/>
            </a:rPr>
            <a:t>A </a:t>
          </a:r>
          <a:r>
            <a:rPr lang="en-US" sz="3400" b="1" kern="1200" dirty="0">
              <a:solidFill>
                <a:sysClr val="window" lastClr="FFFFFF"/>
              </a:solidFill>
              <a:latin typeface="Calibri"/>
              <a:ea typeface="+mn-ea"/>
              <a:cs typeface="+mn-cs"/>
            </a:rPr>
            <a:t>worm</a:t>
          </a:r>
          <a:r>
            <a:rPr lang="en-US" sz="3400" b="0" kern="1200" dirty="0">
              <a:solidFill>
                <a:sysClr val="window" lastClr="FFFFFF"/>
              </a:solidFill>
              <a:latin typeface="Calibri"/>
              <a:ea typeface="+mn-ea"/>
              <a:cs typeface="+mn-cs"/>
            </a:rPr>
            <a:t> copies itself repeatedly in memory or over a network</a:t>
          </a:r>
          <a:endParaRPr lang="en-US" sz="3400" kern="1200" dirty="0">
            <a:solidFill>
              <a:sysClr val="window" lastClr="FFFFFF"/>
            </a:solidFill>
            <a:latin typeface="Calibri"/>
            <a:ea typeface="+mn-ea"/>
            <a:cs typeface="+mn-cs"/>
          </a:endParaRPr>
        </a:p>
      </dsp:txBody>
      <dsp:txXfrm>
        <a:off x="4316" y="1508760"/>
        <a:ext cx="2943522" cy="3168396"/>
      </dsp:txXfrm>
    </dsp:sp>
    <dsp:sp modelId="{DA07BBC9-B010-41A8-B74F-A97AE9769861}">
      <dsp:nvSpPr>
        <dsp:cNvPr id="0" name=""/>
        <dsp:cNvSpPr/>
      </dsp:nvSpPr>
      <dsp:spPr>
        <a:xfrm>
          <a:off x="2947838" y="1508760"/>
          <a:ext cx="2943522" cy="3168396"/>
        </a:xfrm>
        <a:prstGeom prst="rect">
          <a:avLst/>
        </a:prstGeom>
        <a:gradFill rotWithShape="0">
          <a:gsLst>
            <a:gs pos="0">
              <a:srgbClr val="8064A2">
                <a:shade val="80000"/>
                <a:hueOff val="-88279"/>
                <a:satOff val="-2183"/>
                <a:lumOff val="12494"/>
                <a:alphaOff val="0"/>
                <a:shade val="51000"/>
                <a:satMod val="130000"/>
              </a:srgbClr>
            </a:gs>
            <a:gs pos="80000">
              <a:srgbClr val="8064A2">
                <a:shade val="80000"/>
                <a:hueOff val="-88279"/>
                <a:satOff val="-2183"/>
                <a:lumOff val="12494"/>
                <a:alphaOff val="0"/>
                <a:shade val="93000"/>
                <a:satMod val="130000"/>
              </a:srgbClr>
            </a:gs>
            <a:gs pos="100000">
              <a:srgbClr val="8064A2">
                <a:shade val="80000"/>
                <a:hueOff val="-88279"/>
                <a:satOff val="-2183"/>
                <a:lumOff val="1249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ysClr val="window" lastClr="FFFFFF"/>
              </a:solidFill>
              <a:latin typeface="Calibri"/>
              <a:ea typeface="+mn-ea"/>
              <a:cs typeface="+mn-cs"/>
            </a:rPr>
            <a:t>A </a:t>
          </a:r>
          <a:r>
            <a:rPr lang="en-US" sz="3400" b="1" kern="1200" dirty="0">
              <a:solidFill>
                <a:sysClr val="window" lastClr="FFFFFF"/>
              </a:solidFill>
              <a:latin typeface="Calibri"/>
              <a:ea typeface="+mn-ea"/>
              <a:cs typeface="+mn-cs"/>
            </a:rPr>
            <a:t>Trojan horse</a:t>
          </a:r>
          <a:r>
            <a:rPr lang="en-US" sz="3400" b="0" kern="1200" dirty="0">
              <a:solidFill>
                <a:sysClr val="window" lastClr="FFFFFF"/>
              </a:solidFill>
              <a:latin typeface="Calibri"/>
              <a:ea typeface="+mn-ea"/>
              <a:cs typeface="+mn-cs"/>
            </a:rPr>
            <a:t> hides within or looks like a legitimate program</a:t>
          </a:r>
          <a:endParaRPr lang="en-US" sz="3400" kern="1200" dirty="0">
            <a:solidFill>
              <a:sysClr val="window" lastClr="FFFFFF"/>
            </a:solidFill>
            <a:latin typeface="Calibri"/>
            <a:ea typeface="+mn-ea"/>
            <a:cs typeface="+mn-cs"/>
          </a:endParaRPr>
        </a:p>
      </dsp:txBody>
      <dsp:txXfrm>
        <a:off x="2947838" y="1508760"/>
        <a:ext cx="2943522" cy="3168396"/>
      </dsp:txXfrm>
    </dsp:sp>
    <dsp:sp modelId="{B3628D26-B909-48E3-A992-1512B13EDE5B}">
      <dsp:nvSpPr>
        <dsp:cNvPr id="0" name=""/>
        <dsp:cNvSpPr/>
      </dsp:nvSpPr>
      <dsp:spPr>
        <a:xfrm>
          <a:off x="5891361" y="1508760"/>
          <a:ext cx="2943522" cy="3168396"/>
        </a:xfrm>
        <a:prstGeom prst="rect">
          <a:avLst/>
        </a:prstGeom>
        <a:gradFill rotWithShape="0">
          <a:gsLst>
            <a:gs pos="0">
              <a:srgbClr val="8064A2">
                <a:shade val="80000"/>
                <a:hueOff val="-176558"/>
                <a:satOff val="-4365"/>
                <a:lumOff val="24988"/>
                <a:alphaOff val="0"/>
                <a:shade val="51000"/>
                <a:satMod val="130000"/>
              </a:srgbClr>
            </a:gs>
            <a:gs pos="80000">
              <a:srgbClr val="8064A2">
                <a:shade val="80000"/>
                <a:hueOff val="-176558"/>
                <a:satOff val="-4365"/>
                <a:lumOff val="24988"/>
                <a:alphaOff val="0"/>
                <a:shade val="93000"/>
                <a:satMod val="130000"/>
              </a:srgbClr>
            </a:gs>
            <a:gs pos="100000">
              <a:srgbClr val="8064A2">
                <a:shade val="80000"/>
                <a:hueOff val="-176558"/>
                <a:satOff val="-4365"/>
                <a:lumOff val="249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ysClr val="window" lastClr="FFFFFF"/>
              </a:solidFill>
              <a:latin typeface="Calibri"/>
              <a:ea typeface="+mn-ea"/>
              <a:cs typeface="+mn-cs"/>
            </a:rPr>
            <a:t>An </a:t>
          </a:r>
          <a:r>
            <a:rPr lang="en-US" sz="3400" b="1" kern="1200" dirty="0">
              <a:solidFill>
                <a:sysClr val="window" lastClr="FFFFFF"/>
              </a:solidFill>
              <a:latin typeface="Calibri"/>
              <a:ea typeface="+mn-ea"/>
              <a:cs typeface="+mn-cs"/>
            </a:rPr>
            <a:t>antivirus program</a:t>
          </a:r>
          <a:r>
            <a:rPr lang="en-US" sz="3400" b="0" kern="1200" dirty="0">
              <a:solidFill>
                <a:sysClr val="window" lastClr="FFFFFF"/>
              </a:solidFill>
              <a:latin typeface="Calibri"/>
              <a:ea typeface="+mn-ea"/>
              <a:cs typeface="+mn-cs"/>
            </a:rPr>
            <a:t> protects a computer against viruses</a:t>
          </a:r>
          <a:endParaRPr lang="en-US" sz="3400" kern="1200" dirty="0">
            <a:solidFill>
              <a:sysClr val="window" lastClr="FFFFFF"/>
            </a:solidFill>
            <a:latin typeface="Calibri"/>
            <a:ea typeface="+mn-ea"/>
            <a:cs typeface="+mn-cs"/>
          </a:endParaRPr>
        </a:p>
      </dsp:txBody>
      <dsp:txXfrm>
        <a:off x="5891361" y="1508760"/>
        <a:ext cx="2943522" cy="3168396"/>
      </dsp:txXfrm>
    </dsp:sp>
    <dsp:sp modelId="{9F5EF9B5-B5BA-472F-BC14-8AE6EFF2AC54}">
      <dsp:nvSpPr>
        <dsp:cNvPr id="0" name=""/>
        <dsp:cNvSpPr/>
      </dsp:nvSpPr>
      <dsp:spPr>
        <a:xfrm>
          <a:off x="0" y="4677156"/>
          <a:ext cx="8839200" cy="352044"/>
        </a:xfrm>
        <a:prstGeom prst="rect">
          <a:avLst/>
        </a:prstGeom>
        <a:solidFill>
          <a:srgbClr val="8064A2">
            <a:shade val="9000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F6D2F-1716-4CC6-8AF2-3C728EAD2A5F}">
      <dsp:nvSpPr>
        <dsp:cNvPr id="0" name=""/>
        <dsp:cNvSpPr/>
      </dsp:nvSpPr>
      <dsp:spPr>
        <a:xfrm>
          <a:off x="42" y="125250"/>
          <a:ext cx="4059212" cy="1407103"/>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a:ea typeface="+mn-ea"/>
              <a:cs typeface="+mn-cs"/>
            </a:rPr>
            <a:t>Spyware is a program placed on a computer without the user’s knowledge that secretly collects information about the user</a:t>
          </a:r>
        </a:p>
      </dsp:txBody>
      <dsp:txXfrm>
        <a:off x="42" y="125250"/>
        <a:ext cx="4059212" cy="1407103"/>
      </dsp:txXfrm>
    </dsp:sp>
    <dsp:sp modelId="{06338771-C5CC-4C92-8F07-B7A6D5B08758}">
      <dsp:nvSpPr>
        <dsp:cNvPr id="0" name=""/>
        <dsp:cNvSpPr/>
      </dsp:nvSpPr>
      <dsp:spPr>
        <a:xfrm>
          <a:off x="42" y="1532354"/>
          <a:ext cx="4059212" cy="1237994"/>
        </a:xfrm>
        <a:prstGeom prst="rect">
          <a:avLst/>
        </a:prstGeom>
        <a:solidFill>
          <a:srgbClr val="8064A2">
            <a:alpha val="90000"/>
            <a:tint val="40000"/>
            <a:hueOff val="0"/>
            <a:satOff val="0"/>
            <a:lumOff val="0"/>
            <a:alphaOff val="0"/>
          </a:srgbClr>
        </a:solidFill>
        <a:ln w="9525" cap="flat" cmpd="sng" algn="ctr">
          <a:solidFill>
            <a:srgbClr val="8064A2">
              <a:alpha val="90000"/>
              <a:tint val="40000"/>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ysClr val="windowText" lastClr="000000">
                  <a:hueOff val="0"/>
                  <a:satOff val="0"/>
                  <a:lumOff val="0"/>
                  <a:alphaOff val="0"/>
                </a:sysClr>
              </a:solidFill>
              <a:latin typeface="Calibri"/>
              <a:ea typeface="+mn-ea"/>
              <a:cs typeface="+mn-cs"/>
            </a:rPr>
            <a:t>A </a:t>
          </a:r>
          <a:r>
            <a:rPr lang="en-US" sz="2200" b="1" kern="1200" dirty="0">
              <a:solidFill>
                <a:sysClr val="windowText" lastClr="000000">
                  <a:hueOff val="0"/>
                  <a:satOff val="0"/>
                  <a:lumOff val="0"/>
                  <a:alphaOff val="0"/>
                </a:sysClr>
              </a:solidFill>
              <a:latin typeface="Calibri"/>
              <a:ea typeface="+mn-ea"/>
              <a:cs typeface="+mn-cs"/>
            </a:rPr>
            <a:t>spyware remover</a:t>
          </a:r>
          <a:r>
            <a:rPr lang="en-US" sz="2200" b="0" kern="1200" dirty="0">
              <a:solidFill>
                <a:sysClr val="windowText" lastClr="000000">
                  <a:hueOff val="0"/>
                  <a:satOff val="0"/>
                  <a:lumOff val="0"/>
                  <a:alphaOff val="0"/>
                </a:sysClr>
              </a:solidFill>
              <a:latin typeface="Calibri"/>
              <a:ea typeface="+mn-ea"/>
              <a:cs typeface="+mn-cs"/>
            </a:rPr>
            <a:t> detects and deletes spyware and other similar programs</a:t>
          </a:r>
          <a:endParaRPr lang="en-US" sz="2200" kern="1200" dirty="0">
            <a:solidFill>
              <a:sysClr val="windowText" lastClr="000000">
                <a:hueOff val="0"/>
                <a:satOff val="0"/>
                <a:lumOff val="0"/>
                <a:alphaOff val="0"/>
              </a:sysClr>
            </a:solidFill>
            <a:latin typeface="Calibri"/>
            <a:ea typeface="+mn-ea"/>
            <a:cs typeface="+mn-cs"/>
          </a:endParaRPr>
        </a:p>
      </dsp:txBody>
      <dsp:txXfrm>
        <a:off x="42" y="1532354"/>
        <a:ext cx="4059212" cy="1237994"/>
      </dsp:txXfrm>
    </dsp:sp>
    <dsp:sp modelId="{287420CF-4251-4B98-8672-2673F2485A24}">
      <dsp:nvSpPr>
        <dsp:cNvPr id="0" name=""/>
        <dsp:cNvSpPr/>
      </dsp:nvSpPr>
      <dsp:spPr>
        <a:xfrm>
          <a:off x="4627544" y="125250"/>
          <a:ext cx="4059212" cy="1407103"/>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w="9525" cap="flat" cmpd="sng" algn="ctr">
          <a:solidFill>
            <a:srgbClr val="8064A2">
              <a:hueOff val="0"/>
              <a:satOff val="0"/>
              <a:lumOff val="0"/>
              <a:alphaOff val="0"/>
            </a:srgb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a:ea typeface="+mn-ea"/>
              <a:cs typeface="+mn-cs"/>
            </a:rPr>
            <a:t>Adware displays an online advertisement in a banner or pop-up window </a:t>
          </a:r>
        </a:p>
      </dsp:txBody>
      <dsp:txXfrm>
        <a:off x="4627544" y="125250"/>
        <a:ext cx="4059212" cy="1407103"/>
      </dsp:txXfrm>
    </dsp:sp>
    <dsp:sp modelId="{BAA92AB4-1D20-4D91-9880-62B669A47315}">
      <dsp:nvSpPr>
        <dsp:cNvPr id="0" name=""/>
        <dsp:cNvSpPr/>
      </dsp:nvSpPr>
      <dsp:spPr>
        <a:xfrm>
          <a:off x="4572014" y="1532354"/>
          <a:ext cx="4059212" cy="1237994"/>
        </a:xfrm>
        <a:prstGeom prst="rect">
          <a:avLst/>
        </a:prstGeom>
        <a:solidFill>
          <a:srgbClr val="8064A2">
            <a:alpha val="90000"/>
            <a:tint val="40000"/>
            <a:hueOff val="0"/>
            <a:satOff val="0"/>
            <a:lumOff val="0"/>
            <a:alphaOff val="0"/>
          </a:srgbClr>
        </a:solidFill>
        <a:ln w="9525" cap="flat" cmpd="sng" algn="ctr">
          <a:solidFill>
            <a:srgbClr val="8064A2">
              <a:alpha val="90000"/>
              <a:tint val="40000"/>
              <a:hueOff val="0"/>
              <a:satOff val="0"/>
              <a:lumOff val="0"/>
              <a:alphaOff val="0"/>
            </a:srgb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ysClr val="windowText" lastClr="000000">
                  <a:hueOff val="0"/>
                  <a:satOff val="0"/>
                  <a:lumOff val="0"/>
                  <a:alphaOff val="0"/>
                </a:sysClr>
              </a:solidFill>
              <a:latin typeface="Calibri"/>
              <a:ea typeface="+mn-ea"/>
              <a:cs typeface="+mn-cs"/>
            </a:rPr>
            <a:t>An adware remover is a program that detects and deletes adware</a:t>
          </a:r>
        </a:p>
      </dsp:txBody>
      <dsp:txXfrm>
        <a:off x="4572014" y="1532354"/>
        <a:ext cx="4059212" cy="12379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1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defRPr>
            </a:lvl1pPr>
          </a:lstStyle>
          <a:p>
            <a:pPr>
              <a:defRPr/>
            </a:pPr>
            <a:endParaRPr lang="en-US" altLang="zh-TW"/>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defRPr>
            </a:lvl1pPr>
          </a:lstStyle>
          <a:p>
            <a:pPr>
              <a:defRPr/>
            </a:pPr>
            <a:fld id="{9E1B2F9A-186B-4AC8-B273-1CDEBB29F7E8}" type="slidenum">
              <a:rPr lang="zh-TW" altLang="en-US"/>
              <a:pPr>
                <a:defRPr/>
              </a:pPr>
              <a:t>‹#›</a:t>
            </a:fld>
            <a:endParaRPr lang="en-US" altLang="zh-TW"/>
          </a:p>
        </p:txBody>
      </p:sp>
    </p:spTree>
    <p:extLst>
      <p:ext uri="{BB962C8B-B14F-4D97-AF65-F5344CB8AC3E}">
        <p14:creationId xmlns:p14="http://schemas.microsoft.com/office/powerpoint/2010/main" val="38725467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echtarget.com/searchstorage/definition/hard-disk-driv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a:t>
            </a:fld>
            <a:endParaRPr lang="en-US" altLang="zh-TW"/>
          </a:p>
        </p:txBody>
      </p:sp>
    </p:spTree>
    <p:extLst>
      <p:ext uri="{BB962C8B-B14F-4D97-AF65-F5344CB8AC3E}">
        <p14:creationId xmlns:p14="http://schemas.microsoft.com/office/powerpoint/2010/main" val="2117439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36</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124858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37</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188888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39</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76626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20D60A0-E5EA-4196-9325-F8873B0CC6C9}" type="slidenum">
              <a:rPr lang="en-US" smtClean="0">
                <a:latin typeface="Arial" charset="0"/>
              </a:rPr>
              <a:pPr/>
              <a:t>40</a:t>
            </a:fld>
            <a:endParaRPr lang="en-US">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b="1" i="1" dirty="0">
                <a:latin typeface="Arial" charset="0"/>
                <a:cs typeface="Times New Roman" pitchFamily="18" charset="0"/>
              </a:rPr>
              <a:t>Teaching tip</a:t>
            </a:r>
          </a:p>
          <a:p>
            <a:pPr eaLnBrk="1" hangingPunct="1"/>
            <a:r>
              <a:rPr lang="en-US" dirty="0">
                <a:latin typeface="Arial" charset="0"/>
              </a:rPr>
              <a:t>Windows XP includes a firewall. Service pack 2 will turn this firewall on by default. To test your computer’s security visit www.grc.com and run the various Shields Up! tests </a:t>
            </a:r>
          </a:p>
        </p:txBody>
      </p:sp>
    </p:spTree>
    <p:extLst>
      <p:ext uri="{BB962C8B-B14F-4D97-AF65-F5344CB8AC3E}">
        <p14:creationId xmlns:p14="http://schemas.microsoft.com/office/powerpoint/2010/main" val="2389916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42</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382309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43</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2518144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45</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3801318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46</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323287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47</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2802254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48</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359617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100929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49</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143626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CFDC782-35EC-41DB-8BEC-D97FF485814E}" type="slidenum">
              <a:rPr lang="en-US" smtClean="0">
                <a:latin typeface="Arial" charset="0"/>
              </a:rPr>
              <a:pPr/>
              <a:t>4</a:t>
            </a:fld>
            <a:endParaRPr lang="en-US">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Have a little fun with this one. Windows CE has the unfortunate and unofficial shortcut name of WinCE. </a:t>
            </a:r>
          </a:p>
        </p:txBody>
      </p:sp>
    </p:spTree>
    <p:extLst>
      <p:ext uri="{BB962C8B-B14F-4D97-AF65-F5344CB8AC3E}">
        <p14:creationId xmlns:p14="http://schemas.microsoft.com/office/powerpoint/2010/main" val="71378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ECFDC782-35EC-41DB-8BEC-D97FF485814E}" type="slidenum">
              <a:rPr lang="en-US" smtClean="0">
                <a:latin typeface="Arial" charset="0"/>
              </a:rPr>
              <a:pPr/>
              <a:t>6</a:t>
            </a:fld>
            <a:endParaRPr lang="en-US">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Have a little fun with this one. Windows CE has the unfortunate and unofficial shortcut name of WinCE. </a:t>
            </a:r>
          </a:p>
        </p:txBody>
      </p:sp>
    </p:spTree>
    <p:extLst>
      <p:ext uri="{BB962C8B-B14F-4D97-AF65-F5344CB8AC3E}">
        <p14:creationId xmlns:p14="http://schemas.microsoft.com/office/powerpoint/2010/main" val="9688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99D3AC-4704-4EE8-A36F-D3F9EEBC65C0}" type="slidenum">
              <a:rPr lang="en-US" smtClean="0">
                <a:latin typeface="Arial" charset="0"/>
              </a:rPr>
              <a:pPr/>
              <a:t>17</a:t>
            </a:fld>
            <a:endParaRPr lang="en-US">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b="1" i="1" dirty="0">
                <a:latin typeface="Arial" charset="0"/>
                <a:cs typeface="Times New Roman" pitchFamily="18" charset="0"/>
              </a:rPr>
              <a:t>Discussion point</a:t>
            </a:r>
          </a:p>
          <a:p>
            <a:pPr eaLnBrk="1" hangingPunct="1"/>
            <a:r>
              <a:rPr lang="en-US" dirty="0">
                <a:latin typeface="Arial" charset="0"/>
              </a:rPr>
              <a:t>With Windows XP and SP2, Microsoft has included a firewall and pop-up blocker both typically considered utility software. In the near future, the core services provided by an OS may include security features. </a:t>
            </a:r>
          </a:p>
        </p:txBody>
      </p:sp>
    </p:spTree>
    <p:extLst>
      <p:ext uri="{BB962C8B-B14F-4D97-AF65-F5344CB8AC3E}">
        <p14:creationId xmlns:p14="http://schemas.microsoft.com/office/powerpoint/2010/main" val="220510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18</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extLst>
      <p:ext uri="{BB962C8B-B14F-4D97-AF65-F5344CB8AC3E}">
        <p14:creationId xmlns:p14="http://schemas.microsoft.com/office/powerpoint/2010/main" val="2293873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28</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r>
              <a:rPr lang="en-US" dirty="0">
                <a:latin typeface="Times New Roman" pitchFamily="18" charset="0"/>
              </a:rPr>
              <a:t>Detects and corrects problems on hard disk or floppy disk</a:t>
            </a:r>
          </a:p>
        </p:txBody>
      </p:sp>
    </p:spTree>
    <p:extLst>
      <p:ext uri="{BB962C8B-B14F-4D97-AF65-F5344CB8AC3E}">
        <p14:creationId xmlns:p14="http://schemas.microsoft.com/office/powerpoint/2010/main" val="298410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31</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r>
              <a:rPr lang="en-US" b="0" i="0" dirty="0">
                <a:solidFill>
                  <a:srgbClr val="666666"/>
                </a:solidFill>
                <a:effectLst/>
                <a:latin typeface="Arial" panose="020B0604020202020204" pitchFamily="34" charset="0"/>
              </a:rPr>
              <a:t>Defragmentation, also known as </a:t>
            </a:r>
            <a:r>
              <a:rPr lang="en-US" b="0" i="1" dirty="0">
                <a:solidFill>
                  <a:srgbClr val="666666"/>
                </a:solidFill>
                <a:effectLst/>
                <a:latin typeface="Arial" panose="020B0604020202020204" pitchFamily="34" charset="0"/>
              </a:rPr>
              <a:t>defragging</a:t>
            </a:r>
            <a:r>
              <a:rPr lang="en-US" b="0" i="0" dirty="0">
                <a:solidFill>
                  <a:srgbClr val="666666"/>
                </a:solidFill>
                <a:effectLst/>
                <a:latin typeface="Arial" panose="020B0604020202020204" pitchFamily="34" charset="0"/>
              </a:rPr>
              <a:t> or </a:t>
            </a:r>
            <a:r>
              <a:rPr lang="en-US" b="0" i="1" dirty="0">
                <a:solidFill>
                  <a:srgbClr val="666666"/>
                </a:solidFill>
                <a:effectLst/>
                <a:latin typeface="Arial" panose="020B0604020202020204" pitchFamily="34" charset="0"/>
              </a:rPr>
              <a:t>defrag</a:t>
            </a:r>
            <a:r>
              <a:rPr lang="en-US" b="0" i="0" dirty="0">
                <a:solidFill>
                  <a:srgbClr val="666666"/>
                </a:solidFill>
                <a:effectLst/>
                <a:latin typeface="Arial" panose="020B0604020202020204" pitchFamily="34" charset="0"/>
              </a:rPr>
              <a:t>, is the process of rearranging the data on a storage medium, such as a hard disk drive (</a:t>
            </a:r>
            <a:r>
              <a:rPr lang="en-US" b="0" i="0" u="sng" dirty="0">
                <a:solidFill>
                  <a:srgbClr val="007CAD"/>
                </a:solidFill>
                <a:effectLst/>
                <a:latin typeface="Arial" panose="020B0604020202020204" pitchFamily="34" charset="0"/>
                <a:hlinkClick r:id="rId3"/>
              </a:rPr>
              <a:t>HDD</a:t>
            </a:r>
            <a:r>
              <a:rPr lang="en-US" b="0" i="0" dirty="0">
                <a:solidFill>
                  <a:srgbClr val="666666"/>
                </a:solidFill>
                <a:effectLst/>
                <a:latin typeface="Arial" panose="020B0604020202020204" pitchFamily="34" charset="0"/>
              </a:rPr>
              <a:t>), for efficient storage and access.</a:t>
            </a:r>
            <a:endParaRPr lang="en-US" dirty="0">
              <a:latin typeface="Times New Roman" pitchFamily="18" charset="0"/>
            </a:endParaRPr>
          </a:p>
        </p:txBody>
      </p:sp>
    </p:spTree>
    <p:extLst>
      <p:ext uri="{BB962C8B-B14F-4D97-AF65-F5344CB8AC3E}">
        <p14:creationId xmlns:p14="http://schemas.microsoft.com/office/powerpoint/2010/main" val="383717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666A80E-BC23-4BBF-8428-14E452FC0C29}"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b="1" i="1">
                <a:cs typeface="Times New Roman" pitchFamily="18" charset="0"/>
              </a:rPr>
              <a:t>Teaching tip</a:t>
            </a:r>
          </a:p>
          <a:p>
            <a:pPr eaLnBrk="1" hangingPunct="1"/>
            <a:r>
              <a:rPr lang="en-US">
                <a:cs typeface="Times" pitchFamily="18" charset="0"/>
              </a:rPr>
              <a:t>MP3s are created using compression. If a audio song is recorded on a hard drive, the required storage is about 1 MB per second. When the MP3 compression is applied, the size is reduced to about 1 MB per minute.</a:t>
            </a:r>
            <a:r>
              <a:rPr lang="en-US"/>
              <a:t> </a:t>
            </a:r>
          </a:p>
          <a:p>
            <a:pPr eaLnBrk="1" hangingPunct="1"/>
            <a:endParaRPr lang="en-US"/>
          </a:p>
          <a:p>
            <a:pPr eaLnBrk="1" hangingPunct="1"/>
            <a:r>
              <a:rPr lang="en-US">
                <a:cs typeface="Times" pitchFamily="18" charset="0"/>
              </a:rPr>
              <a:t>Windows XP provides several compression routines. It provides for .zip file compression and archive creation. Zip archives can be accessed like normal folders. Folders can be compressed to shrink the contents. Finally, the entire disk can be compressed</a:t>
            </a:r>
            <a:r>
              <a:rPr lang="en-US"/>
              <a:t> .</a:t>
            </a:r>
          </a:p>
        </p:txBody>
      </p:sp>
    </p:spTree>
    <p:extLst>
      <p:ext uri="{BB962C8B-B14F-4D97-AF65-F5344CB8AC3E}">
        <p14:creationId xmlns:p14="http://schemas.microsoft.com/office/powerpoint/2010/main" val="3264640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6" name="Line 9"/>
          <p:cNvSpPr>
            <a:spLocks noChangeShapeType="1"/>
          </p:cNvSpPr>
          <p:nvPr/>
        </p:nvSpPr>
        <p:spPr bwMode="auto">
          <a:xfrm>
            <a:off x="762000" y="1371600"/>
            <a:ext cx="8077200" cy="0"/>
          </a:xfrm>
          <a:prstGeom prst="line">
            <a:avLst/>
          </a:prstGeom>
          <a:noFill/>
          <a:ln w="9525">
            <a:solidFill>
              <a:schemeClr val="tx1"/>
            </a:solidFill>
            <a:round/>
            <a:headEnd/>
            <a:tailEnd/>
          </a:ln>
          <a:effectLst/>
        </p:spPr>
        <p:txBody>
          <a:bodyPr/>
          <a:lstStyle/>
          <a:p>
            <a:pPr>
              <a:defRPr/>
            </a:pPr>
            <a:endParaRPr lang="en-US"/>
          </a:p>
        </p:txBody>
      </p:sp>
      <p:sp>
        <p:nvSpPr>
          <p:cNvPr id="151554" name="Rectangle 2"/>
          <p:cNvSpPr>
            <a:spLocks noGrp="1" noChangeArrowheads="1"/>
          </p:cNvSpPr>
          <p:nvPr>
            <p:ph type="ctrTitle"/>
          </p:nvPr>
        </p:nvSpPr>
        <p:spPr>
          <a:xfrm>
            <a:off x="914400" y="1524000"/>
            <a:ext cx="7924800" cy="1752600"/>
          </a:xfrm>
        </p:spPr>
        <p:txBody>
          <a:bodyPr/>
          <a:lstStyle>
            <a:lvl1pPr>
              <a:defRPr sz="4200"/>
            </a:lvl1pPr>
          </a:lstStyle>
          <a:p>
            <a:r>
              <a:rPr lang="en-US" altLang="en-US"/>
              <a:t>Click to edit Master title style</a:t>
            </a:r>
            <a:endParaRPr lang="en-US" altLang="en-US" dirty="0"/>
          </a:p>
        </p:txBody>
      </p:sp>
      <p:sp>
        <p:nvSpPr>
          <p:cNvPr id="151555" name="Rectangle 3"/>
          <p:cNvSpPr>
            <a:spLocks noGrp="1" noChangeArrowheads="1"/>
          </p:cNvSpPr>
          <p:nvPr>
            <p:ph type="subTitle" idx="1"/>
          </p:nvPr>
        </p:nvSpPr>
        <p:spPr>
          <a:xfrm>
            <a:off x="914400" y="3962400"/>
            <a:ext cx="5715000" cy="1752600"/>
          </a:xfrm>
        </p:spPr>
        <p:txBody>
          <a:bodyPr/>
          <a:lstStyle>
            <a:lvl1pPr marL="0" indent="0">
              <a:buFont typeface="Wingdings" pitchFamily="2" charset="2"/>
              <a:buNone/>
              <a:defRPr sz="3000"/>
            </a:lvl1pPr>
          </a:lstStyle>
          <a:p>
            <a:r>
              <a:rPr lang="en-US" altLang="en-US"/>
              <a:t>Click to edit Master subtitle style</a:t>
            </a:r>
            <a:endParaRPr lang="en-US" altLang="en-US" dirty="0"/>
          </a:p>
        </p:txBody>
      </p:sp>
      <p:sp>
        <p:nvSpPr>
          <p:cNvPr id="8"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305800" cy="835025"/>
          </a:xfrm>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04800" y="1219200"/>
            <a:ext cx="8534400" cy="483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305800" cy="835025"/>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3400" y="228600"/>
            <a:ext cx="8305800" cy="91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3075" name="Rectangle 3"/>
          <p:cNvSpPr>
            <a:spLocks noGrp="1" noChangeArrowheads="1"/>
          </p:cNvSpPr>
          <p:nvPr>
            <p:ph type="body" idx="1"/>
          </p:nvPr>
        </p:nvSpPr>
        <p:spPr bwMode="auto">
          <a:xfrm>
            <a:off x="381000" y="1219200"/>
            <a:ext cx="8458200" cy="4835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50535" name="Freeform 7"/>
          <p:cNvSpPr>
            <a:spLocks noChangeArrowheads="1"/>
          </p:cNvSpPr>
          <p:nvPr/>
        </p:nvSpPr>
        <p:spPr bwMode="auto">
          <a:xfrm>
            <a:off x="381000" y="228600"/>
            <a:ext cx="84582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150537" name="Line 9"/>
          <p:cNvSpPr>
            <a:spLocks noChangeShapeType="1"/>
          </p:cNvSpPr>
          <p:nvPr/>
        </p:nvSpPr>
        <p:spPr bwMode="auto">
          <a:xfrm>
            <a:off x="762000" y="1066800"/>
            <a:ext cx="8077200" cy="0"/>
          </a:xfrm>
          <a:prstGeom prst="line">
            <a:avLst/>
          </a:prstGeom>
          <a:noFill/>
          <a:ln w="9525">
            <a:solidFill>
              <a:schemeClr val="tx1"/>
            </a:solidFill>
            <a:round/>
            <a:headEnd/>
            <a:tailEnd/>
          </a:ln>
          <a:effectLst/>
        </p:spPr>
        <p:txBody>
          <a:bodyPr/>
          <a:lstStyle/>
          <a:p>
            <a:pPr>
              <a:defRPr/>
            </a:pPr>
            <a:endParaRPr lang="en-US"/>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hf hdr="0" ftr="0" dt="0"/>
  <p:txStyles>
    <p:titleStyle>
      <a:lvl1pPr algn="l" rtl="0" eaLnBrk="1" fontAlgn="base" hangingPunct="1">
        <a:spcBef>
          <a:spcPct val="0"/>
        </a:spcBef>
        <a:spcAft>
          <a:spcPct val="0"/>
        </a:spcAft>
        <a:defRPr sz="4200">
          <a:solidFill>
            <a:srgbClr val="0000CC"/>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Utility_software" TargetMode="External"/><Relationship Id="rId3" Type="http://schemas.openxmlformats.org/officeDocument/2006/relationships/hyperlink" Target="https://en.wikipedia.org/wiki/Palm_OS" TargetMode="External"/><Relationship Id="rId7" Type="http://schemas.openxmlformats.org/officeDocument/2006/relationships/hyperlink" Target="https://en.wikipedia.org/wiki/Pocket_PC" TargetMode="External"/><Relationship Id="rId2" Type="http://schemas.openxmlformats.org/officeDocument/2006/relationships/hyperlink" Target="https://en.wikipedia.org/wiki/Mobile_operating_system" TargetMode="External"/><Relationship Id="rId1" Type="http://schemas.openxmlformats.org/officeDocument/2006/relationships/slideLayout" Target="../slideLayouts/slideLayout2.xml"/><Relationship Id="rId6" Type="http://schemas.openxmlformats.org/officeDocument/2006/relationships/hyperlink" Target="https://en.wikipedia.org/wiki/Symbian_OS" TargetMode="External"/><Relationship Id="rId5" Type="http://schemas.openxmlformats.org/officeDocument/2006/relationships/hyperlink" Target="https://en.wikipedia.org/wiki/IOS_(Apple)" TargetMode="External"/><Relationship Id="rId4" Type="http://schemas.openxmlformats.org/officeDocument/2006/relationships/hyperlink" Target="https://en.wikipedia.org/wiki/BlackBerry_O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524000"/>
            <a:ext cx="6477000" cy="2819400"/>
          </a:xfrm>
        </p:spPr>
        <p:txBody>
          <a:bodyPr/>
          <a:lstStyle/>
          <a:p>
            <a:pPr algn="ctr"/>
            <a:r>
              <a:rPr lang="en-US" b="1" dirty="0"/>
              <a:t>CSC 101</a:t>
            </a:r>
            <a:br>
              <a:rPr lang="en-US" b="1" dirty="0"/>
            </a:br>
            <a:r>
              <a:rPr lang="en-US" b="1" dirty="0"/>
              <a:t>Introduction to Computing</a:t>
            </a:r>
            <a:br>
              <a:rPr lang="en-US" b="1" dirty="0"/>
            </a:br>
            <a:br>
              <a:rPr lang="en-US" b="1" dirty="0"/>
            </a:br>
            <a:r>
              <a:rPr lang="en-US" b="1" dirty="0"/>
              <a:t>Lecture 13</a:t>
            </a:r>
            <a:br>
              <a:rPr lang="en-US" b="1" dirty="0"/>
            </a:br>
            <a:endParaRPr lang="en-US" b="1" dirty="0"/>
          </a:p>
        </p:txBody>
      </p:sp>
      <p:sp>
        <p:nvSpPr>
          <p:cNvPr id="3" name="Subtitle 2"/>
          <p:cNvSpPr>
            <a:spLocks noGrp="1"/>
          </p:cNvSpPr>
          <p:nvPr>
            <p:ph type="subTitle" idx="1"/>
          </p:nvPr>
        </p:nvSpPr>
        <p:spPr>
          <a:xfrm>
            <a:off x="1447800" y="4648200"/>
            <a:ext cx="5715000" cy="1066800"/>
          </a:xfrm>
        </p:spPr>
        <p:txBody>
          <a:bodyPr/>
          <a:lstStyle/>
          <a:p>
            <a:pPr algn="ctr"/>
            <a:r>
              <a:rPr lang="en-US" dirty="0"/>
              <a:t>Mr. Khurram Nissar</a:t>
            </a:r>
          </a:p>
          <a:p>
            <a:pPr algn="ctr"/>
            <a:r>
              <a:rPr lang="en-US" sz="2400" dirty="0">
                <a:solidFill>
                  <a:srgbClr val="000099"/>
                </a:solidFill>
              </a:rPr>
              <a:t>khurramnissar@cuisahiwal.edu.pk</a:t>
            </a:r>
            <a:endParaRPr lang="en-US" sz="2800" dirty="0">
              <a:solidFill>
                <a:srgbClr val="000099"/>
              </a:solidFill>
            </a:endParaRPr>
          </a:p>
        </p:txBody>
      </p:sp>
      <p:sp>
        <p:nvSpPr>
          <p:cNvPr id="5"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iOS</a:t>
            </a:r>
            <a:endParaRPr lang="en-US" dirty="0"/>
          </a:p>
        </p:txBody>
      </p:sp>
      <p:sp>
        <p:nvSpPr>
          <p:cNvPr id="3" name="Content Placeholder 2"/>
          <p:cNvSpPr>
            <a:spLocks noGrp="1"/>
          </p:cNvSpPr>
          <p:nvPr>
            <p:ph idx="1"/>
          </p:nvPr>
        </p:nvSpPr>
        <p:spPr>
          <a:xfrm>
            <a:off x="304800" y="1143000"/>
            <a:ext cx="8534400" cy="5410200"/>
          </a:xfrm>
        </p:spPr>
        <p:txBody>
          <a:bodyPr>
            <a:normAutofit fontScale="92500" lnSpcReduction="10000"/>
          </a:bodyPr>
          <a:lstStyle/>
          <a:p>
            <a:r>
              <a:rPr lang="en-US" dirty="0"/>
              <a:t>User interface of </a:t>
            </a:r>
            <a:r>
              <a:rPr lang="en-US" dirty="0" err="1"/>
              <a:t>iOS</a:t>
            </a:r>
            <a:r>
              <a:rPr lang="en-US" dirty="0"/>
              <a:t> is based on the concept of direct manipulation, using multi-touch gestures</a:t>
            </a:r>
          </a:p>
          <a:p>
            <a:r>
              <a:rPr lang="en-US" dirty="0"/>
              <a:t>enables users to interact with </a:t>
            </a:r>
            <a:r>
              <a:rPr lang="en-US" dirty="0" err="1"/>
              <a:t>iPhone</a:t>
            </a:r>
            <a:r>
              <a:rPr lang="en-US" dirty="0"/>
              <a:t> OS devices using finger motions such as</a:t>
            </a:r>
          </a:p>
          <a:p>
            <a:pPr lvl="1"/>
            <a:r>
              <a:rPr lang="en-US" dirty="0"/>
              <a:t>tapping a button on the screen, </a:t>
            </a:r>
          </a:p>
          <a:p>
            <a:pPr lvl="1"/>
            <a:r>
              <a:rPr lang="en-US" dirty="0"/>
              <a:t>sliding your finger to drag an object, and </a:t>
            </a:r>
          </a:p>
          <a:p>
            <a:pPr lvl="1"/>
            <a:r>
              <a:rPr lang="en-US" dirty="0"/>
              <a:t>pinching or </a:t>
            </a:r>
            <a:r>
              <a:rPr lang="en-US" dirty="0" err="1"/>
              <a:t>unpinching</a:t>
            </a:r>
            <a:r>
              <a:rPr lang="en-US" dirty="0"/>
              <a:t> your fingers to zoom in or out</a:t>
            </a:r>
          </a:p>
          <a:p>
            <a:r>
              <a:rPr lang="en-US" dirty="0"/>
              <a:t>response to user input is immediate and provides a fluid interface</a:t>
            </a:r>
          </a:p>
          <a:p>
            <a:r>
              <a:rPr lang="en-US" dirty="0"/>
              <a:t>Interaction with the OS includes gestures such as</a:t>
            </a:r>
          </a:p>
          <a:p>
            <a:pPr lvl="1"/>
            <a:r>
              <a:rPr lang="en-US" dirty="0"/>
              <a:t> swipe, tap, pinch, and reverse pinch, </a:t>
            </a:r>
          </a:p>
          <a:p>
            <a:pPr lvl="1"/>
            <a:r>
              <a:rPr lang="en-US" dirty="0"/>
              <a:t>all of which have specific definitions within the context of the </a:t>
            </a:r>
            <a:r>
              <a:rPr lang="en-US" dirty="0" err="1"/>
              <a:t>iOS</a:t>
            </a:r>
            <a:r>
              <a:rPr lang="en-US" dirty="0"/>
              <a:t> and its multi-touch interface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iOS</a:t>
            </a:r>
            <a:endParaRPr lang="en-US" dirty="0"/>
          </a:p>
        </p:txBody>
      </p:sp>
      <p:sp>
        <p:nvSpPr>
          <p:cNvPr id="3" name="Content Placeholder 2"/>
          <p:cNvSpPr>
            <a:spLocks noGrp="1"/>
          </p:cNvSpPr>
          <p:nvPr>
            <p:ph idx="1"/>
          </p:nvPr>
        </p:nvSpPr>
        <p:spPr>
          <a:xfrm>
            <a:off x="304800" y="1066800"/>
            <a:ext cx="8534400" cy="5486400"/>
          </a:xfrm>
        </p:spPr>
        <p:txBody>
          <a:bodyPr>
            <a:normAutofit fontScale="85000" lnSpcReduction="20000"/>
          </a:bodyPr>
          <a:lstStyle/>
          <a:p>
            <a:r>
              <a:rPr lang="en-US" dirty="0"/>
              <a:t>Internal accelerometers are used by some applications to respond to shaking the device</a:t>
            </a:r>
          </a:p>
          <a:p>
            <a:pPr lvl="1"/>
            <a:r>
              <a:rPr lang="en-US" dirty="0"/>
              <a:t>one common result is the undo command</a:t>
            </a:r>
          </a:p>
          <a:p>
            <a:r>
              <a:rPr lang="en-US" dirty="0"/>
              <a:t> or rotating it in three dimensions</a:t>
            </a:r>
          </a:p>
          <a:p>
            <a:pPr lvl="1"/>
            <a:r>
              <a:rPr lang="en-US" dirty="0"/>
              <a:t>one common result is switching from portrait to landscape mode</a:t>
            </a:r>
          </a:p>
          <a:p>
            <a:r>
              <a:rPr lang="en-US" dirty="0"/>
              <a:t>users can manage contacts and notes, </a:t>
            </a:r>
          </a:p>
          <a:p>
            <a:r>
              <a:rPr lang="en-US" dirty="0"/>
              <a:t>send and receive e-mail and text messages</a:t>
            </a:r>
          </a:p>
          <a:p>
            <a:r>
              <a:rPr lang="en-US" dirty="0"/>
              <a:t>take pictures, record videos, record voice messages, </a:t>
            </a:r>
          </a:p>
          <a:p>
            <a:r>
              <a:rPr lang="en-US" dirty="0"/>
              <a:t>view a compass, connect to the Internet wirelessly and browse the Web, </a:t>
            </a:r>
          </a:p>
          <a:p>
            <a:r>
              <a:rPr lang="en-US" dirty="0"/>
              <a:t>check stocks, access maps and obtain directions</a:t>
            </a:r>
          </a:p>
          <a:p>
            <a:r>
              <a:rPr lang="en-US" dirty="0"/>
              <a:t> listen to music, watch movies and videos, and display photos.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BlackBerry OS</a:t>
            </a:r>
          </a:p>
        </p:txBody>
      </p:sp>
      <p:sp>
        <p:nvSpPr>
          <p:cNvPr id="3" name="Content Placeholder 2"/>
          <p:cNvSpPr>
            <a:spLocks noGrp="1"/>
          </p:cNvSpPr>
          <p:nvPr>
            <p:ph idx="1"/>
          </p:nvPr>
        </p:nvSpPr>
        <p:spPr>
          <a:xfrm>
            <a:off x="304800" y="1219200"/>
            <a:ext cx="6781800" cy="5486400"/>
          </a:xfrm>
        </p:spPr>
        <p:txBody>
          <a:bodyPr/>
          <a:lstStyle/>
          <a:p>
            <a:r>
              <a:rPr lang="en-US" dirty="0"/>
              <a:t>Proprietary OS  for BlackBerry line of </a:t>
            </a:r>
            <a:r>
              <a:rPr lang="en-US" dirty="0" err="1"/>
              <a:t>smartphone</a:t>
            </a:r>
            <a:r>
              <a:rPr lang="en-US" dirty="0"/>
              <a:t> handheld devices </a:t>
            </a:r>
          </a:p>
          <a:p>
            <a:r>
              <a:rPr lang="en-US" dirty="0"/>
              <a:t>Runs on handheld devices supplied by RIM (Research In Motion)</a:t>
            </a:r>
          </a:p>
          <a:p>
            <a:r>
              <a:rPr lang="en-US" dirty="0"/>
              <a:t>provide PIM capabilities such as managing schedules, contacts, and appointments</a:t>
            </a:r>
          </a:p>
          <a:p>
            <a:r>
              <a:rPr lang="en-US" dirty="0"/>
              <a:t>provides multitasking and supports specialized input particularly the </a:t>
            </a:r>
            <a:r>
              <a:rPr lang="en-US" dirty="0" err="1"/>
              <a:t>trackwheel</a:t>
            </a:r>
            <a:r>
              <a:rPr lang="en-US" dirty="0"/>
              <a:t>, trackball, </a:t>
            </a:r>
            <a:r>
              <a:rPr lang="en-US" dirty="0" err="1"/>
              <a:t>trackpad</a:t>
            </a:r>
            <a:r>
              <a:rPr lang="en-US" dirty="0"/>
              <a:t> and </a:t>
            </a:r>
            <a:r>
              <a:rPr lang="en-US" dirty="0" err="1"/>
              <a:t>touchscreen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1219200"/>
            <a:ext cx="2030770" cy="3593218"/>
          </a:xfrm>
          <a:prstGeom prst="rect">
            <a:avLst/>
          </a:prstGeom>
        </p:spPr>
      </p:pic>
      <p:sp>
        <p:nvSpPr>
          <p:cNvPr id="5" name="TextBox 4"/>
          <p:cNvSpPr txBox="1"/>
          <p:nvPr/>
        </p:nvSpPr>
        <p:spPr>
          <a:xfrm>
            <a:off x="6934200" y="4953000"/>
            <a:ext cx="2133600" cy="646331"/>
          </a:xfrm>
          <a:prstGeom prst="rect">
            <a:avLst/>
          </a:prstGeom>
          <a:noFill/>
        </p:spPr>
        <p:txBody>
          <a:bodyPr wrap="square" rtlCol="0">
            <a:spAutoFit/>
          </a:bodyPr>
          <a:lstStyle/>
          <a:p>
            <a:r>
              <a:rPr lang="en-US" dirty="0">
                <a:effectLst/>
              </a:rPr>
              <a:t>Smart phone using Blackberry 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BlackBerry OS</a:t>
            </a:r>
          </a:p>
        </p:txBody>
      </p:sp>
      <p:sp>
        <p:nvSpPr>
          <p:cNvPr id="3" name="Content Placeholder 2"/>
          <p:cNvSpPr>
            <a:spLocks noGrp="1"/>
          </p:cNvSpPr>
          <p:nvPr>
            <p:ph idx="1"/>
          </p:nvPr>
        </p:nvSpPr>
        <p:spPr>
          <a:xfrm>
            <a:off x="304800" y="1066800"/>
            <a:ext cx="8534400" cy="5486400"/>
          </a:xfrm>
        </p:spPr>
        <p:txBody>
          <a:bodyPr>
            <a:normAutofit lnSpcReduction="10000"/>
          </a:bodyPr>
          <a:lstStyle/>
          <a:p>
            <a:r>
              <a:rPr lang="en-US" dirty="0"/>
              <a:t>Many BlackBerry devices include a mini keyboard;</a:t>
            </a:r>
          </a:p>
          <a:p>
            <a:r>
              <a:rPr lang="en-US" dirty="0"/>
              <a:t>Some have touch screens</a:t>
            </a:r>
          </a:p>
          <a:p>
            <a:r>
              <a:rPr lang="en-US" dirty="0"/>
              <a:t>provide wireless functionality that includes</a:t>
            </a:r>
          </a:p>
          <a:p>
            <a:pPr lvl="1"/>
            <a:r>
              <a:rPr lang="en-US" dirty="0"/>
              <a:t>sending e-mail messages, text messages, and instant messages; connecting to the Internet and browsing the Web; and accessing Bluetooth devices</a:t>
            </a:r>
          </a:p>
          <a:p>
            <a:r>
              <a:rPr lang="en-US" dirty="0"/>
              <a:t>Information on the device easily synchronizes wirelessly with a computer or other BlackBerry device</a:t>
            </a:r>
          </a:p>
          <a:p>
            <a:r>
              <a:rPr lang="en-US" dirty="0"/>
              <a:t>Some devices allow users to take pictures, play music, and access maps and directions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t>
            </a:r>
            <a:r>
              <a:rPr lang="en-US" dirty="0" err="1"/>
              <a:t>Andriod</a:t>
            </a:r>
            <a:endParaRPr lang="en-US" dirty="0"/>
          </a:p>
        </p:txBody>
      </p:sp>
      <p:sp>
        <p:nvSpPr>
          <p:cNvPr id="3" name="Content Placeholder 2"/>
          <p:cNvSpPr>
            <a:spLocks noGrp="1"/>
          </p:cNvSpPr>
          <p:nvPr>
            <p:ph idx="1"/>
          </p:nvPr>
        </p:nvSpPr>
        <p:spPr>
          <a:xfrm>
            <a:off x="228600" y="1066800"/>
            <a:ext cx="6096000" cy="5562600"/>
          </a:xfrm>
        </p:spPr>
        <p:txBody>
          <a:bodyPr>
            <a:normAutofit fontScale="92500" lnSpcReduction="20000"/>
          </a:bodyPr>
          <a:lstStyle/>
          <a:p>
            <a:r>
              <a:rPr lang="en-US" dirty="0"/>
              <a:t>Open source, Linux-based OS designed by Google for mobile devices such as smart phones and Tablet  PCs</a:t>
            </a:r>
          </a:p>
          <a:p>
            <a:r>
              <a:rPr lang="en-US" dirty="0"/>
              <a:t>Allows programmers to design programs specifically for devices supporting this OS</a:t>
            </a:r>
          </a:p>
          <a:p>
            <a:r>
              <a:rPr lang="en-US" dirty="0"/>
              <a:t>Contains features such as</a:t>
            </a:r>
          </a:p>
          <a:p>
            <a:pPr lvl="1"/>
            <a:r>
              <a:rPr lang="en-US" dirty="0"/>
              <a:t>access to e-mail accounts</a:t>
            </a:r>
          </a:p>
          <a:p>
            <a:pPr lvl="1"/>
            <a:r>
              <a:rPr lang="en-US" dirty="0"/>
              <a:t>an alarm clock, video capture</a:t>
            </a:r>
          </a:p>
          <a:p>
            <a:pPr lvl="1"/>
            <a:r>
              <a:rPr lang="en-US" dirty="0"/>
              <a:t>access to Google Apps, Wi-Fi access</a:t>
            </a:r>
          </a:p>
          <a:p>
            <a:pPr lvl="1"/>
            <a:r>
              <a:rPr lang="en-US" dirty="0"/>
              <a:t>easy Web browsing</a:t>
            </a:r>
          </a:p>
          <a:p>
            <a:r>
              <a:rPr lang="en-US" dirty="0"/>
              <a:t>Used on more than 20 different types of mobile devices</a:t>
            </a:r>
          </a:p>
        </p:txBody>
      </p:sp>
      <p:pic>
        <p:nvPicPr>
          <p:cNvPr id="4" name="Picture 2"/>
          <p:cNvPicPr>
            <a:picLocks noChangeAspect="1" noChangeArrowheads="1"/>
          </p:cNvPicPr>
          <p:nvPr/>
        </p:nvPicPr>
        <p:blipFill>
          <a:blip r:embed="rId2" cstate="print"/>
          <a:srcRect/>
          <a:stretch>
            <a:fillRect/>
          </a:stretch>
        </p:blipFill>
        <p:spPr bwMode="auto">
          <a:xfrm>
            <a:off x="6248400" y="1295400"/>
            <a:ext cx="2895600" cy="28956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6477000" y="4267200"/>
            <a:ext cx="2457450" cy="18573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t>
            </a:r>
            <a:r>
              <a:rPr lang="en-US" dirty="0" err="1"/>
              <a:t>Andriod</a:t>
            </a:r>
            <a:endParaRPr lang="en-US" dirty="0"/>
          </a:p>
        </p:txBody>
      </p:sp>
      <p:sp>
        <p:nvSpPr>
          <p:cNvPr id="3" name="Content Placeholder 2"/>
          <p:cNvSpPr>
            <a:spLocks noGrp="1"/>
          </p:cNvSpPr>
          <p:nvPr>
            <p:ph idx="1"/>
          </p:nvPr>
        </p:nvSpPr>
        <p:spPr>
          <a:xfrm>
            <a:off x="304800" y="1066800"/>
            <a:ext cx="8534400" cy="5562600"/>
          </a:xfrm>
        </p:spPr>
        <p:txBody>
          <a:bodyPr/>
          <a:lstStyle/>
          <a:p>
            <a:r>
              <a:rPr lang="en-US" dirty="0"/>
              <a:t>consists of a kernel based on the Linux kernel, with middleware, libraries and APIs written in C and application software running on an application framework which includes Java-compatible libraries</a:t>
            </a:r>
          </a:p>
          <a:p>
            <a:r>
              <a:rPr lang="en-US" dirty="0"/>
              <a:t>main hardware platform for Android is the ARM architecture</a:t>
            </a:r>
          </a:p>
          <a:p>
            <a:r>
              <a:rPr lang="en-US" dirty="0" err="1"/>
              <a:t>SQLite</a:t>
            </a:r>
            <a:r>
              <a:rPr lang="en-US" dirty="0"/>
              <a:t>, a lightweight relational database, is used for data storage purposes</a:t>
            </a:r>
          </a:p>
          <a:p>
            <a:r>
              <a:rPr lang="en-US" dirty="0"/>
              <a:t>native support for multi-touch </a:t>
            </a:r>
          </a:p>
          <a:p>
            <a:r>
              <a:rPr lang="en-US" dirty="0"/>
              <a:t>supports multiple languages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Linux</a:t>
            </a:r>
          </a:p>
        </p:txBody>
      </p:sp>
      <p:sp>
        <p:nvSpPr>
          <p:cNvPr id="3" name="Content Placeholder 2"/>
          <p:cNvSpPr>
            <a:spLocks noGrp="1"/>
          </p:cNvSpPr>
          <p:nvPr>
            <p:ph idx="1"/>
          </p:nvPr>
        </p:nvSpPr>
        <p:spPr>
          <a:xfrm>
            <a:off x="304800" y="1219200"/>
            <a:ext cx="6248400" cy="5486400"/>
          </a:xfrm>
        </p:spPr>
        <p:txBody>
          <a:bodyPr/>
          <a:lstStyle/>
          <a:p>
            <a:r>
              <a:rPr lang="en-US" dirty="0"/>
              <a:t>Scaled-down Linux OS system designed for smart phones, PDAs, portable media players and Internet telephones</a:t>
            </a:r>
          </a:p>
          <a:p>
            <a:r>
              <a:rPr lang="en-US" dirty="0"/>
              <a:t>Provide calendar and address book and other PIM functions</a:t>
            </a:r>
          </a:p>
          <a:p>
            <a:r>
              <a:rPr lang="en-US" dirty="0"/>
              <a:t>Support for touch screens and handwriting recognition</a:t>
            </a:r>
          </a:p>
          <a:p>
            <a:r>
              <a:rPr lang="en-US" dirty="0"/>
              <a:t>Devices synchronize with Pc with  a variety of technologies including Bluetooth</a:t>
            </a:r>
          </a:p>
        </p:txBody>
      </p:sp>
      <p:pic>
        <p:nvPicPr>
          <p:cNvPr id="6149" name="Picture 5"/>
          <p:cNvPicPr>
            <a:picLocks noChangeAspect="1" noChangeArrowheads="1"/>
          </p:cNvPicPr>
          <p:nvPr/>
        </p:nvPicPr>
        <p:blipFill>
          <a:blip r:embed="rId2" cstate="print"/>
          <a:srcRect/>
          <a:stretch>
            <a:fillRect/>
          </a:stretch>
        </p:blipFill>
        <p:spPr bwMode="auto">
          <a:xfrm>
            <a:off x="6629400" y="1143000"/>
            <a:ext cx="2276475" cy="4343400"/>
          </a:xfrm>
          <a:prstGeom prst="rect">
            <a:avLst/>
          </a:prstGeom>
          <a:noFill/>
          <a:ln w="9525">
            <a:noFill/>
            <a:miter lim="800000"/>
            <a:headEnd/>
            <a:tailEnd/>
          </a:ln>
        </p:spPr>
      </p:pic>
      <p:sp>
        <p:nvSpPr>
          <p:cNvPr id="8" name="TextBox 7"/>
          <p:cNvSpPr txBox="1"/>
          <p:nvPr/>
        </p:nvSpPr>
        <p:spPr>
          <a:xfrm>
            <a:off x="6781800" y="5638800"/>
            <a:ext cx="2133600" cy="646331"/>
          </a:xfrm>
          <a:prstGeom prst="rect">
            <a:avLst/>
          </a:prstGeom>
          <a:noFill/>
        </p:spPr>
        <p:txBody>
          <a:bodyPr wrap="square" rtlCol="0">
            <a:spAutoFit/>
          </a:bodyPr>
          <a:lstStyle/>
          <a:p>
            <a:r>
              <a:rPr lang="en-US" dirty="0"/>
              <a:t>Smart phone using Embedded Linux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a:t>Utilities Software</a:t>
            </a:r>
          </a:p>
        </p:txBody>
      </p:sp>
      <p:sp>
        <p:nvSpPr>
          <p:cNvPr id="36867" name="Rectangle 3"/>
          <p:cNvSpPr>
            <a:spLocks noGrp="1" noChangeArrowheads="1"/>
          </p:cNvSpPr>
          <p:nvPr>
            <p:ph idx="1"/>
          </p:nvPr>
        </p:nvSpPr>
        <p:spPr>
          <a:xfrm>
            <a:off x="304800" y="1066800"/>
            <a:ext cx="8534400" cy="5562600"/>
          </a:xfrm>
        </p:spPr>
        <p:txBody>
          <a:bodyPr>
            <a:normAutofit lnSpcReduction="10000"/>
          </a:bodyPr>
          <a:lstStyle/>
          <a:p>
            <a:r>
              <a:rPr lang="en-US" dirty="0"/>
              <a:t>System software designed to help analyze, configure, optimize or maintain a computer</a:t>
            </a:r>
          </a:p>
          <a:p>
            <a:r>
              <a:rPr lang="en-US" dirty="0"/>
              <a:t>A single piece of utility software is usually called a </a:t>
            </a:r>
            <a:r>
              <a:rPr lang="en-US" dirty="0">
                <a:solidFill>
                  <a:srgbClr val="0000CC"/>
                </a:solidFill>
              </a:rPr>
              <a:t>utility</a:t>
            </a:r>
            <a:r>
              <a:rPr lang="en-US" dirty="0"/>
              <a:t> or </a:t>
            </a:r>
            <a:r>
              <a:rPr lang="en-US" dirty="0">
                <a:solidFill>
                  <a:srgbClr val="0000CC"/>
                </a:solidFill>
              </a:rPr>
              <a:t>tool</a:t>
            </a:r>
            <a:endParaRPr lang="en-US" dirty="0"/>
          </a:p>
          <a:p>
            <a:r>
              <a:rPr lang="en-US" dirty="0"/>
              <a:t>Utility software usually focuses on how the computer infrastructure operates including</a:t>
            </a:r>
          </a:p>
          <a:p>
            <a:pPr lvl="1"/>
            <a:r>
              <a:rPr lang="en-US" dirty="0"/>
              <a:t>computer hardware</a:t>
            </a:r>
          </a:p>
          <a:p>
            <a:pPr lvl="1"/>
            <a:r>
              <a:rPr lang="en-US" dirty="0"/>
              <a:t>operating system</a:t>
            </a:r>
          </a:p>
          <a:p>
            <a:pPr lvl="1"/>
            <a:r>
              <a:rPr lang="en-US" dirty="0"/>
              <a:t>application software and </a:t>
            </a:r>
          </a:p>
          <a:p>
            <a:pPr lvl="1"/>
            <a:r>
              <a:rPr lang="en-US" dirty="0"/>
              <a:t>data storage</a:t>
            </a:r>
          </a:p>
          <a:p>
            <a:r>
              <a:rPr lang="en-US" dirty="0"/>
              <a:t>Utilities enhances or extends OS capabilities</a:t>
            </a:r>
          </a:p>
          <a:p>
            <a:r>
              <a:rPr lang="en-US" dirty="0"/>
              <a:t>Some offer features not included with 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Utility Program</a:t>
            </a:r>
          </a:p>
        </p:txBody>
      </p:sp>
      <p:sp>
        <p:nvSpPr>
          <p:cNvPr id="9" name="Content Placeholder 8"/>
          <p:cNvSpPr>
            <a:spLocks noGrp="1"/>
          </p:cNvSpPr>
          <p:nvPr>
            <p:ph idx="1"/>
          </p:nvPr>
        </p:nvSpPr>
        <p:spPr>
          <a:xfrm>
            <a:off x="457200" y="1219200"/>
            <a:ext cx="8382000" cy="1600199"/>
          </a:xfrm>
        </p:spPr>
        <p:txBody>
          <a:bodyPr>
            <a:normAutofit fontScale="92500" lnSpcReduction="20000"/>
          </a:bodyPr>
          <a:lstStyle/>
          <a:p>
            <a:r>
              <a:rPr lang="en-US" dirty="0"/>
              <a:t>A type of system software that allows a user to perform maintenance-type tasks usually related to managing a computer, its devices, or its programs</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3914" y="2362200"/>
            <a:ext cx="4180086" cy="4105251"/>
          </a:xfrm>
          <a:prstGeom prst="rect">
            <a:avLst/>
          </a:prstGeom>
        </p:spPr>
      </p:pic>
      <p:pic>
        <p:nvPicPr>
          <p:cNvPr id="6" name="Picture 13" descr="Fig08-13"/>
          <p:cNvPicPr>
            <a:picLocks noChangeAspect="1" noChangeArrowheads="1"/>
          </p:cNvPicPr>
          <p:nvPr/>
        </p:nvPicPr>
        <p:blipFill>
          <a:blip r:embed="rId4" cstate="print"/>
          <a:srcRect/>
          <a:stretch>
            <a:fillRect/>
          </a:stretch>
        </p:blipFill>
        <p:spPr bwMode="auto">
          <a:xfrm>
            <a:off x="228600" y="3048000"/>
            <a:ext cx="4543511" cy="3408363"/>
          </a:xfrm>
          <a:prstGeom prst="rect">
            <a:avLst/>
          </a:prstGeom>
          <a:noFill/>
          <a:effectLst>
            <a:outerShdw dist="107763" dir="2700000" algn="ctr" rotWithShape="0">
              <a:srgbClr val="808080">
                <a:alpha val="5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2500"/>
                            </p:stCondLst>
                            <p:childTnLst>
                              <p:par>
                                <p:cTn id="9" presetID="2" presetClass="entr" presetSubtype="2"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Software</a:t>
            </a:r>
          </a:p>
        </p:txBody>
      </p:sp>
      <p:sp>
        <p:nvSpPr>
          <p:cNvPr id="3" name="Content Placeholder 2"/>
          <p:cNvSpPr>
            <a:spLocks noGrp="1"/>
          </p:cNvSpPr>
          <p:nvPr>
            <p:ph idx="1"/>
          </p:nvPr>
        </p:nvSpPr>
        <p:spPr>
          <a:xfrm>
            <a:off x="228600" y="1066800"/>
            <a:ext cx="8610600" cy="5486400"/>
          </a:xfrm>
        </p:spPr>
        <p:txBody>
          <a:bodyPr/>
          <a:lstStyle/>
          <a:p>
            <a:r>
              <a:rPr lang="en-US" dirty="0"/>
              <a:t>As an OS is improved and updated, the functionality of popular utilities is included with subsequent releases of the OS</a:t>
            </a:r>
          </a:p>
          <a:p>
            <a:r>
              <a:rPr lang="en-US" dirty="0"/>
              <a:t>Most OS include several built-in utility software</a:t>
            </a:r>
          </a:p>
          <a:p>
            <a:r>
              <a:rPr lang="en-US" dirty="0"/>
              <a:t>Users often buy stand-alone utilities because they offer improvements over those included with the OS</a:t>
            </a:r>
          </a:p>
          <a:p>
            <a:r>
              <a:rPr lang="en-US" dirty="0"/>
              <a:t>Thousands of different utility software and many of them are available on Internet</a:t>
            </a:r>
          </a:p>
          <a:p>
            <a:r>
              <a:rPr lang="en-US" dirty="0"/>
              <a:t>Some are free and some are priced from very inexpensive to hundreds of dollars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Embedded Operating Systems</a:t>
            </a:r>
          </a:p>
        </p:txBody>
      </p:sp>
      <p:sp>
        <p:nvSpPr>
          <p:cNvPr id="44035" name="Rectangle 3"/>
          <p:cNvSpPr>
            <a:spLocks noGrp="1" noChangeArrowheads="1"/>
          </p:cNvSpPr>
          <p:nvPr>
            <p:ph idx="1"/>
          </p:nvPr>
        </p:nvSpPr>
        <p:spPr>
          <a:xfrm>
            <a:off x="304800" y="1143000"/>
            <a:ext cx="8534400" cy="5410200"/>
          </a:xfrm>
        </p:spPr>
        <p:txBody>
          <a:bodyPr/>
          <a:lstStyle/>
          <a:p>
            <a:r>
              <a:rPr lang="en-US" dirty="0"/>
              <a:t>built into the circuitry of an electronic device</a:t>
            </a:r>
          </a:p>
          <a:p>
            <a:pPr lvl="1"/>
            <a:r>
              <a:rPr lang="en-US" dirty="0"/>
              <a:t>unlike a PC's operating system, which resides on a magnetic disk</a:t>
            </a:r>
          </a:p>
          <a:p>
            <a:r>
              <a:rPr lang="en-US" dirty="0"/>
              <a:t>Stable and fast</a:t>
            </a:r>
          </a:p>
          <a:p>
            <a:r>
              <a:rPr lang="en-US" dirty="0"/>
              <a:t>Found in wide variety of devices</a:t>
            </a:r>
          </a:p>
          <a:p>
            <a:pPr lvl="1"/>
            <a:r>
              <a:rPr lang="en-US" dirty="0"/>
              <a:t>Appliances</a:t>
            </a:r>
          </a:p>
          <a:p>
            <a:pPr lvl="1"/>
            <a:r>
              <a:rPr lang="en-US" dirty="0"/>
              <a:t>Automobiles</a:t>
            </a:r>
          </a:p>
          <a:p>
            <a:pPr lvl="1"/>
            <a:r>
              <a:rPr lang="en-US" dirty="0"/>
              <a:t>Bar-code scanners</a:t>
            </a:r>
          </a:p>
          <a:p>
            <a:pPr lvl="1"/>
            <a:r>
              <a:rPr lang="en-US" dirty="0"/>
              <a:t>Cell phones, </a:t>
            </a:r>
          </a:p>
          <a:p>
            <a:pPr lvl="1"/>
            <a:r>
              <a:rPr lang="en-US" dirty="0"/>
              <a:t>Medical equipment and </a:t>
            </a:r>
          </a:p>
          <a:p>
            <a:pPr lvl="1"/>
            <a:r>
              <a:rPr lang="en-US" dirty="0"/>
              <a:t>Personal Digital Assistants (PDAs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Provided by Utility Software</a:t>
            </a:r>
          </a:p>
        </p:txBody>
      </p:sp>
      <p:sp>
        <p:nvSpPr>
          <p:cNvPr id="5" name="Content Placeholder 4"/>
          <p:cNvSpPr>
            <a:spLocks noGrp="1"/>
          </p:cNvSpPr>
          <p:nvPr>
            <p:ph sz="half" idx="2"/>
          </p:nvPr>
        </p:nvSpPr>
        <p:spPr>
          <a:xfrm>
            <a:off x="457200" y="1066800"/>
            <a:ext cx="4040188" cy="5486400"/>
          </a:xfrm>
        </p:spPr>
        <p:txBody>
          <a:bodyPr/>
          <a:lstStyle/>
          <a:p>
            <a:r>
              <a:rPr lang="en-US" dirty="0"/>
              <a:t>Managing files</a:t>
            </a:r>
          </a:p>
          <a:p>
            <a:r>
              <a:rPr lang="en-US" dirty="0"/>
              <a:t>Searching for files</a:t>
            </a:r>
          </a:p>
          <a:p>
            <a:r>
              <a:rPr lang="en-US" dirty="0"/>
              <a:t>Viewing images</a:t>
            </a:r>
          </a:p>
          <a:p>
            <a:r>
              <a:rPr lang="en-US" dirty="0"/>
              <a:t>Uninstalling programs</a:t>
            </a:r>
          </a:p>
          <a:p>
            <a:r>
              <a:rPr lang="en-US" dirty="0"/>
              <a:t>Cleaning up Disks</a:t>
            </a:r>
          </a:p>
          <a:p>
            <a:r>
              <a:rPr lang="en-US" dirty="0"/>
              <a:t>Defragmenting Disks</a:t>
            </a:r>
          </a:p>
          <a:p>
            <a:r>
              <a:rPr lang="en-US" dirty="0"/>
              <a:t>Backing up files and disks</a:t>
            </a:r>
          </a:p>
          <a:p>
            <a:r>
              <a:rPr lang="en-US" dirty="0"/>
              <a:t>Disk Compression</a:t>
            </a:r>
          </a:p>
          <a:p>
            <a:r>
              <a:rPr lang="en-US" dirty="0"/>
              <a:t>Disk Partitions</a:t>
            </a:r>
          </a:p>
          <a:p>
            <a:r>
              <a:rPr lang="en-US" dirty="0"/>
              <a:t>Disk space analyzers</a:t>
            </a:r>
          </a:p>
          <a:p>
            <a:r>
              <a:rPr lang="en-US" dirty="0"/>
              <a:t>Cryptographic</a:t>
            </a:r>
          </a:p>
          <a:p>
            <a:r>
              <a:rPr lang="en-US" dirty="0"/>
              <a:t>Network utilities</a:t>
            </a:r>
          </a:p>
        </p:txBody>
      </p:sp>
      <p:sp>
        <p:nvSpPr>
          <p:cNvPr id="7" name="Content Placeholder 6"/>
          <p:cNvSpPr>
            <a:spLocks noGrp="1"/>
          </p:cNvSpPr>
          <p:nvPr>
            <p:ph sz="quarter" idx="4"/>
          </p:nvPr>
        </p:nvSpPr>
        <p:spPr>
          <a:xfrm>
            <a:off x="4645025" y="1066800"/>
            <a:ext cx="4041775" cy="5562600"/>
          </a:xfrm>
        </p:spPr>
        <p:txBody>
          <a:bodyPr/>
          <a:lstStyle/>
          <a:p>
            <a:r>
              <a:rPr lang="en-US" dirty="0"/>
              <a:t>Securing a computer from unauthorized access</a:t>
            </a:r>
          </a:p>
          <a:p>
            <a:r>
              <a:rPr lang="en-US" dirty="0"/>
              <a:t>Setting up screen savers</a:t>
            </a:r>
          </a:p>
          <a:p>
            <a:r>
              <a:rPr lang="en-US" dirty="0"/>
              <a:t>Protecting against viruses</a:t>
            </a:r>
          </a:p>
          <a:p>
            <a:r>
              <a:rPr lang="en-US" dirty="0"/>
              <a:t>Removing spyware and adware </a:t>
            </a:r>
          </a:p>
          <a:p>
            <a:r>
              <a:rPr lang="en-US" dirty="0"/>
              <a:t>Filtering Internet content</a:t>
            </a:r>
          </a:p>
          <a:p>
            <a:r>
              <a:rPr lang="en-US" dirty="0"/>
              <a:t>Compressing files</a:t>
            </a:r>
          </a:p>
          <a:p>
            <a:r>
              <a:rPr lang="en-US" dirty="0"/>
              <a:t>Playing media files</a:t>
            </a:r>
          </a:p>
          <a:p>
            <a:r>
              <a:rPr lang="en-US" dirty="0"/>
              <a:t>Burning optical discs and</a:t>
            </a:r>
          </a:p>
          <a:p>
            <a:r>
              <a:rPr lang="en-US" dirty="0"/>
              <a:t>Maintaining a PC</a:t>
            </a:r>
          </a:p>
          <a:p>
            <a:r>
              <a:rPr lang="en-US" dirty="0"/>
              <a:t>Registry cleaners</a:t>
            </a:r>
          </a:p>
          <a:p>
            <a:endParaRPr lang="en-US"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Manager</a:t>
            </a:r>
          </a:p>
        </p:txBody>
      </p:sp>
      <p:sp>
        <p:nvSpPr>
          <p:cNvPr id="3" name="Content Placeholder 2"/>
          <p:cNvSpPr>
            <a:spLocks noGrp="1"/>
          </p:cNvSpPr>
          <p:nvPr>
            <p:ph idx="1"/>
          </p:nvPr>
        </p:nvSpPr>
        <p:spPr>
          <a:xfrm>
            <a:off x="304800" y="1066800"/>
            <a:ext cx="8534400" cy="5486400"/>
          </a:xfrm>
        </p:spPr>
        <p:txBody>
          <a:bodyPr/>
          <a:lstStyle/>
          <a:p>
            <a:r>
              <a:rPr lang="en-US" dirty="0"/>
              <a:t>A utility that performs functions related to file management</a:t>
            </a:r>
          </a:p>
          <a:p>
            <a:pPr lvl="1"/>
            <a:r>
              <a:rPr lang="en-US" dirty="0"/>
              <a:t>Displaying a list of files</a:t>
            </a:r>
          </a:p>
          <a:p>
            <a:pPr lvl="1"/>
            <a:r>
              <a:rPr lang="en-US" dirty="0"/>
              <a:t>Organizing files in folders</a:t>
            </a:r>
          </a:p>
          <a:p>
            <a:pPr lvl="1"/>
            <a:r>
              <a:rPr lang="en-US" dirty="0"/>
              <a:t>Copying, renaming, deleting, moving, and sorting files and </a:t>
            </a:r>
            <a:r>
              <a:rPr lang="en-US" dirty="0">
                <a:solidFill>
                  <a:srgbClr val="0000CC"/>
                </a:solidFill>
              </a:rPr>
              <a:t>folders</a:t>
            </a:r>
          </a:p>
          <a:p>
            <a:pPr lvl="2"/>
            <a:r>
              <a:rPr lang="en-US" dirty="0">
                <a:solidFill>
                  <a:srgbClr val="0000CC"/>
                </a:solidFill>
              </a:rPr>
              <a:t>folder is a specific named location on a storage medium that contains related documents</a:t>
            </a:r>
          </a:p>
          <a:p>
            <a:pPr lvl="1"/>
            <a:r>
              <a:rPr lang="en-US" dirty="0"/>
              <a:t>Creating shortcuts</a:t>
            </a:r>
          </a:p>
          <a:p>
            <a:pPr lvl="2"/>
            <a:r>
              <a:rPr lang="en-US" dirty="0"/>
              <a:t>shortcut is an icon on the desktop or in a folder that provides a user with immediate access to a program or file</a:t>
            </a:r>
          </a:p>
          <a:p>
            <a:r>
              <a:rPr lang="en-US" dirty="0"/>
              <a:t>OS typically include a file manager</a:t>
            </a:r>
          </a:p>
          <a:p>
            <a:pPr lvl="1"/>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t>Windows Explorer</a:t>
            </a:r>
          </a:p>
        </p:txBody>
      </p:sp>
      <p:sp>
        <p:nvSpPr>
          <p:cNvPr id="35843" name="Rectangle 3"/>
          <p:cNvSpPr>
            <a:spLocks noGrp="1" noChangeArrowheads="1"/>
          </p:cNvSpPr>
          <p:nvPr>
            <p:ph idx="1"/>
          </p:nvPr>
        </p:nvSpPr>
        <p:spPr>
          <a:xfrm>
            <a:off x="304800" y="1219201"/>
            <a:ext cx="8534400" cy="2438400"/>
          </a:xfrm>
        </p:spPr>
        <p:txBody>
          <a:bodyPr>
            <a:normAutofit fontScale="92500" lnSpcReduction="20000"/>
          </a:bodyPr>
          <a:lstStyle/>
          <a:p>
            <a:r>
              <a:rPr lang="en-US" dirty="0"/>
              <a:t>displays links to files and folders, as well as previews of folder contents and certain types of files</a:t>
            </a:r>
          </a:p>
          <a:p>
            <a:pPr eaLnBrk="1" hangingPunct="1"/>
            <a:r>
              <a:rPr lang="en-US" dirty="0"/>
              <a:t>Long file names</a:t>
            </a:r>
          </a:p>
          <a:p>
            <a:pPr eaLnBrk="1" hangingPunct="1"/>
            <a:r>
              <a:rPr lang="en-US" dirty="0"/>
              <a:t>Folders can be created and nested</a:t>
            </a:r>
          </a:p>
          <a:p>
            <a:pPr eaLnBrk="1" hangingPunct="1"/>
            <a:r>
              <a:rPr lang="en-US" dirty="0"/>
              <a:t>All storage devices work consistently</a:t>
            </a:r>
          </a:p>
        </p:txBody>
      </p:sp>
      <p:pic>
        <p:nvPicPr>
          <p:cNvPr id="4" name="Picture 17" descr="Fig08-14"/>
          <p:cNvPicPr>
            <a:picLocks noChangeAspect="1" noChangeArrowheads="1"/>
          </p:cNvPicPr>
          <p:nvPr/>
        </p:nvPicPr>
        <p:blipFill>
          <a:blip r:embed="rId2" cstate="print"/>
          <a:srcRect/>
          <a:stretch>
            <a:fillRect/>
          </a:stretch>
        </p:blipFill>
        <p:spPr bwMode="auto">
          <a:xfrm>
            <a:off x="3962400" y="3657600"/>
            <a:ext cx="4033750" cy="2889250"/>
          </a:xfrm>
          <a:prstGeom prst="rect">
            <a:avLst/>
          </a:prstGeom>
          <a:noFill/>
          <a:effectLst>
            <a:outerShdw dist="107763" dir="2700000" algn="ctr" rotWithShape="0">
              <a:srgbClr val="808080">
                <a:alpha val="50000"/>
              </a:srgbClr>
            </a:outerShdw>
          </a:effectLst>
        </p:spPr>
      </p:pic>
      <p:pic>
        <p:nvPicPr>
          <p:cNvPr id="5" name="Picture 2"/>
          <p:cNvPicPr>
            <a:picLocks noChangeAspect="1" noChangeArrowheads="1"/>
          </p:cNvPicPr>
          <p:nvPr/>
        </p:nvPicPr>
        <p:blipFill>
          <a:blip r:embed="rId3" cstate="print"/>
          <a:srcRect/>
          <a:stretch>
            <a:fillRect/>
          </a:stretch>
        </p:blipFill>
        <p:spPr bwMode="auto">
          <a:xfrm>
            <a:off x="304800" y="3657600"/>
            <a:ext cx="3476722" cy="2514601"/>
          </a:xfrm>
          <a:prstGeom prst="rect">
            <a:avLst/>
          </a:prstGeom>
          <a:noFill/>
          <a:ln w="9525">
            <a:noFill/>
            <a:miter lim="800000"/>
            <a:headEnd/>
            <a:tailEnd/>
          </a:ln>
        </p:spPr>
      </p:pic>
      <p:sp>
        <p:nvSpPr>
          <p:cNvPr id="6" name="Rectangle 5"/>
          <p:cNvSpPr/>
          <p:nvPr/>
        </p:nvSpPr>
        <p:spPr>
          <a:xfrm>
            <a:off x="2438400" y="6248400"/>
            <a:ext cx="1399365" cy="45719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rPr>
              <a:t>thumbnail</a:t>
            </a:r>
          </a:p>
        </p:txBody>
      </p:sp>
      <p:cxnSp>
        <p:nvCxnSpPr>
          <p:cNvPr id="7" name="Straight Arrow Connector 6"/>
          <p:cNvCxnSpPr/>
          <p:nvPr/>
        </p:nvCxnSpPr>
        <p:spPr>
          <a:xfrm flipH="1" flipV="1">
            <a:off x="2743200" y="5562600"/>
            <a:ext cx="457199"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2/3*#ppt_w"/>
                                          </p:val>
                                        </p:tav>
                                        <p:tav tm="100000">
                                          <p:val>
                                            <p:strVal val="#ppt_w"/>
                                          </p:val>
                                        </p:tav>
                                      </p:tavLst>
                                    </p:anim>
                                    <p:anim calcmode="lin" valueType="num">
                                      <p:cBhvr>
                                        <p:cTn id="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Search Utility</a:t>
            </a:r>
          </a:p>
        </p:txBody>
      </p:sp>
      <p:sp>
        <p:nvSpPr>
          <p:cNvPr id="21507" name="Rectangle 3"/>
          <p:cNvSpPr>
            <a:spLocks noGrp="1" noChangeArrowheads="1"/>
          </p:cNvSpPr>
          <p:nvPr>
            <p:ph idx="1"/>
          </p:nvPr>
        </p:nvSpPr>
        <p:spPr>
          <a:xfrm>
            <a:off x="304800" y="1219200"/>
            <a:ext cx="8229600" cy="2895600"/>
          </a:xfrm>
        </p:spPr>
        <p:txBody>
          <a:bodyPr>
            <a:normAutofit fontScale="77500" lnSpcReduction="20000"/>
          </a:bodyPr>
          <a:lstStyle/>
          <a:p>
            <a:r>
              <a:rPr lang="en-US" dirty="0"/>
              <a:t>a program that attempts to locate a file on your computer based on criteria you specifies</a:t>
            </a:r>
          </a:p>
          <a:p>
            <a:r>
              <a:rPr lang="en-US" dirty="0"/>
              <a:t>can look through documents, photos, music, and other files on your computer and/or on the Internet, combining search results in a single location</a:t>
            </a:r>
          </a:p>
          <a:p>
            <a:r>
              <a:rPr lang="en-US" dirty="0"/>
              <a:t>criteria could be a word or words contained in a file, date the file was created or modified, size of the file, location of the file, file name, author/ artist, and other similar properties</a:t>
            </a:r>
          </a:p>
        </p:txBody>
      </p:sp>
      <p:pic>
        <p:nvPicPr>
          <p:cNvPr id="10" name="Picture 9"/>
          <p:cNvPicPr>
            <a:picLocks noChangeAspect="1"/>
          </p:cNvPicPr>
          <p:nvPr/>
        </p:nvPicPr>
        <p:blipFill>
          <a:blip r:embed="rId2" cstate="print"/>
          <a:srcRect/>
          <a:stretch>
            <a:fillRect/>
          </a:stretch>
        </p:blipFill>
        <p:spPr bwMode="auto">
          <a:xfrm>
            <a:off x="1828800" y="3876675"/>
            <a:ext cx="6037263" cy="2905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Utility - Index</a:t>
            </a:r>
          </a:p>
        </p:txBody>
      </p:sp>
      <p:sp>
        <p:nvSpPr>
          <p:cNvPr id="3" name="Content Placeholder 2"/>
          <p:cNvSpPr>
            <a:spLocks noGrp="1"/>
          </p:cNvSpPr>
          <p:nvPr>
            <p:ph idx="1"/>
          </p:nvPr>
        </p:nvSpPr>
        <p:spPr>
          <a:xfrm>
            <a:off x="304800" y="1066800"/>
            <a:ext cx="8534400" cy="5410199"/>
          </a:xfrm>
        </p:spPr>
        <p:txBody>
          <a:bodyPr>
            <a:normAutofit fontScale="85000" lnSpcReduction="20000"/>
          </a:bodyPr>
          <a:lstStyle/>
          <a:p>
            <a:r>
              <a:rPr lang="en-US" dirty="0"/>
              <a:t>typically use an index to assist with locating files quickly. </a:t>
            </a:r>
          </a:p>
          <a:p>
            <a:r>
              <a:rPr lang="en-US" dirty="0"/>
              <a:t>An </a:t>
            </a:r>
            <a:r>
              <a:rPr lang="en-US" b="1" i="1" dirty="0">
                <a:solidFill>
                  <a:srgbClr val="0000CC"/>
                </a:solidFill>
              </a:rPr>
              <a:t>index</a:t>
            </a:r>
            <a:r>
              <a:rPr lang="en-US" dirty="0"/>
              <a:t> stores a variety of information about a file, including its name, date created, date modified, author name, and so on. </a:t>
            </a:r>
          </a:p>
          <a:p>
            <a:r>
              <a:rPr lang="en-US" dirty="0"/>
              <a:t>When you enter search criteria, instead of looking through every file and folder on the storage medium, the search utility looks through the index first to find a match. </a:t>
            </a:r>
          </a:p>
          <a:p>
            <a:r>
              <a:rPr lang="en-US" dirty="0"/>
              <a:t>Each entry in the index contains a link to the actual file on the disk for easy retrieval</a:t>
            </a:r>
          </a:p>
          <a:p>
            <a:r>
              <a:rPr lang="en-US" dirty="0"/>
              <a:t>OS typically include a built-in search utility. </a:t>
            </a:r>
          </a:p>
          <a:p>
            <a:r>
              <a:rPr lang="en-US" dirty="0"/>
              <a:t>In Windows, all the Explorer windows, as well as the Start menu, contain a Search box where you enter the search criteria.</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Viewer / Image Browser</a:t>
            </a:r>
          </a:p>
        </p:txBody>
      </p:sp>
      <p:sp>
        <p:nvSpPr>
          <p:cNvPr id="3" name="Content Placeholder 2"/>
          <p:cNvSpPr>
            <a:spLocks noGrp="1"/>
          </p:cNvSpPr>
          <p:nvPr>
            <p:ph idx="1"/>
          </p:nvPr>
        </p:nvSpPr>
        <p:spPr>
          <a:xfrm>
            <a:off x="304800" y="1219200"/>
            <a:ext cx="5791200" cy="5333999"/>
          </a:xfrm>
        </p:spPr>
        <p:txBody>
          <a:bodyPr>
            <a:normAutofit lnSpcReduction="10000"/>
          </a:bodyPr>
          <a:lstStyle/>
          <a:p>
            <a:r>
              <a:rPr kumimoji="1" lang="en-US" dirty="0">
                <a:solidFill>
                  <a:srgbClr val="000000"/>
                </a:solidFill>
              </a:rPr>
              <a:t>a utility that allows users to display, copy, and print the contents of a graphics file, such as a photo</a:t>
            </a:r>
          </a:p>
          <a:p>
            <a:r>
              <a:rPr kumimoji="1" lang="en-US" dirty="0">
                <a:solidFill>
                  <a:srgbClr val="000000"/>
                </a:solidFill>
              </a:rPr>
              <a:t>users can see images without having to open them in a paint or image editing program</a:t>
            </a:r>
          </a:p>
          <a:p>
            <a:r>
              <a:rPr kumimoji="1" lang="en-US" dirty="0">
                <a:solidFill>
                  <a:srgbClr val="000000"/>
                </a:solidFill>
              </a:rPr>
              <a:t>Most OS has an image viewer</a:t>
            </a:r>
            <a:endParaRPr kumimoji="1" lang="en-US" sz="3200" dirty="0">
              <a:solidFill>
                <a:srgbClr val="000000"/>
              </a:solidFill>
            </a:endParaRPr>
          </a:p>
          <a:p>
            <a:r>
              <a:rPr lang="en-US" dirty="0"/>
              <a:t>Windows Photo Viewer, which also allows you to print and e-mail photos</a:t>
            </a:r>
          </a:p>
        </p:txBody>
      </p:sp>
      <p:pic>
        <p:nvPicPr>
          <p:cNvPr id="2050" name="Picture 2"/>
          <p:cNvPicPr>
            <a:picLocks noChangeAspect="1" noChangeArrowheads="1"/>
          </p:cNvPicPr>
          <p:nvPr/>
        </p:nvPicPr>
        <p:blipFill>
          <a:blip r:embed="rId2" cstate="print"/>
          <a:srcRect/>
          <a:stretch>
            <a:fillRect/>
          </a:stretch>
        </p:blipFill>
        <p:spPr bwMode="auto">
          <a:xfrm>
            <a:off x="6177874" y="1371600"/>
            <a:ext cx="2801334" cy="2971800"/>
          </a:xfrm>
          <a:prstGeom prst="rect">
            <a:avLst/>
          </a:prstGeom>
          <a:noFill/>
          <a:ln w="9525">
            <a:noFill/>
            <a:miter lim="800000"/>
            <a:headEnd/>
            <a:tailEnd/>
          </a:ln>
        </p:spPr>
      </p:pic>
      <p:sp>
        <p:nvSpPr>
          <p:cNvPr id="5" name="Rectangle 4"/>
          <p:cNvSpPr/>
          <p:nvPr/>
        </p:nvSpPr>
        <p:spPr>
          <a:xfrm>
            <a:off x="6096000" y="4648200"/>
            <a:ext cx="2819400" cy="914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r>
              <a:rPr lang="en-US" sz="2000" dirty="0">
                <a:effectLst/>
              </a:rPr>
              <a:t>Windows Photo Viewer allows user to see the contents of a photo file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Viewer </a:t>
            </a:r>
          </a:p>
        </p:txBody>
      </p:sp>
      <p:sp>
        <p:nvSpPr>
          <p:cNvPr id="3" name="Content Placeholder 2"/>
          <p:cNvSpPr>
            <a:spLocks noGrp="1"/>
          </p:cNvSpPr>
          <p:nvPr>
            <p:ph idx="1"/>
          </p:nvPr>
        </p:nvSpPr>
        <p:spPr>
          <a:xfrm>
            <a:off x="304800" y="1219200"/>
            <a:ext cx="8534400" cy="5257800"/>
          </a:xfrm>
        </p:spPr>
        <p:txBody>
          <a:bodyPr>
            <a:normAutofit fontScale="92500"/>
          </a:bodyPr>
          <a:lstStyle/>
          <a:p>
            <a:r>
              <a:rPr lang="en-US" dirty="0"/>
              <a:t>it can often handle various graphics file formats. </a:t>
            </a:r>
          </a:p>
          <a:p>
            <a:r>
              <a:rPr lang="en-US" dirty="0"/>
              <a:t>Such software usually renders the image according to properties of the display such as color depth, display resolution, and color profile</a:t>
            </a:r>
          </a:p>
          <a:p>
            <a:r>
              <a:rPr lang="en-US" dirty="0"/>
              <a:t>Typical features of image viewers are:</a:t>
            </a:r>
          </a:p>
          <a:p>
            <a:pPr lvl="1"/>
            <a:r>
              <a:rPr lang="en-US" dirty="0"/>
              <a:t> basic viewing operations such as zooming and rotation</a:t>
            </a:r>
          </a:p>
          <a:p>
            <a:pPr lvl="1"/>
            <a:r>
              <a:rPr lang="en-US" dirty="0" err="1"/>
              <a:t>fullscreen</a:t>
            </a:r>
            <a:r>
              <a:rPr lang="en-US" dirty="0"/>
              <a:t> display, Slideshow, thumbnail display </a:t>
            </a:r>
          </a:p>
          <a:p>
            <a:pPr lvl="1"/>
            <a:r>
              <a:rPr lang="en-US" dirty="0"/>
              <a:t>Printing, screen capture</a:t>
            </a:r>
          </a:p>
          <a:p>
            <a:r>
              <a:rPr lang="en-US" dirty="0"/>
              <a:t>Common Image viewer include</a:t>
            </a:r>
          </a:p>
          <a:p>
            <a:pPr lvl="1"/>
            <a:r>
              <a:rPr lang="en-US" dirty="0"/>
              <a:t>Windows Picture Viewer, </a:t>
            </a:r>
            <a:r>
              <a:rPr lang="en-US" dirty="0" err="1"/>
              <a:t>ACDSee</a:t>
            </a:r>
            <a:r>
              <a:rPr lang="en-US" dirty="0"/>
              <a:t>, </a:t>
            </a:r>
            <a:r>
              <a:rPr lang="en-US" dirty="0" err="1"/>
              <a:t>IrfanView</a:t>
            </a:r>
            <a:r>
              <a:rPr lang="en-US" dirty="0"/>
              <a:t>, </a:t>
            </a:r>
            <a:r>
              <a:rPr lang="en-US" dirty="0" err="1"/>
              <a:t>XnView</a:t>
            </a:r>
            <a:r>
              <a:rPr lang="en-US" dirty="0"/>
              <a:t>, MediaPro1, Eye of GNOME, </a:t>
            </a:r>
            <a:r>
              <a:rPr lang="en-US" dirty="0" err="1"/>
              <a:t>Gwenview</a:t>
            </a:r>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Uninstaller</a:t>
            </a:r>
          </a:p>
        </p:txBody>
      </p:sp>
      <p:sp>
        <p:nvSpPr>
          <p:cNvPr id="3" name="Content Placeholder 2"/>
          <p:cNvSpPr>
            <a:spLocks noGrp="1"/>
          </p:cNvSpPr>
          <p:nvPr>
            <p:ph idx="1"/>
          </p:nvPr>
        </p:nvSpPr>
        <p:spPr>
          <a:xfrm>
            <a:off x="76200" y="1066800"/>
            <a:ext cx="8991600" cy="3352800"/>
          </a:xfrm>
        </p:spPr>
        <p:txBody>
          <a:bodyPr>
            <a:normAutofit/>
          </a:bodyPr>
          <a:lstStyle/>
          <a:p>
            <a:r>
              <a:rPr lang="en-US" sz="2600" dirty="0"/>
              <a:t>A utility that removes a program, as well as any associated entries in the system files</a:t>
            </a:r>
          </a:p>
          <a:p>
            <a:r>
              <a:rPr lang="en-US" sz="2600" dirty="0"/>
              <a:t>When a program is installed, OS records the information it uses to run the software in the system files</a:t>
            </a:r>
          </a:p>
          <a:p>
            <a:r>
              <a:rPr lang="en-US" sz="2600" dirty="0"/>
              <a:t>Uninstaller deletes files and folders from the hard disk, as well as removes program entries from the system files</a:t>
            </a:r>
          </a:p>
          <a:p>
            <a:r>
              <a:rPr lang="en-US" sz="2600" dirty="0"/>
              <a:t>OS usually provide an uninstaller</a:t>
            </a:r>
            <a:endParaRPr lang="en-US" dirty="0"/>
          </a:p>
        </p:txBody>
      </p:sp>
      <p:sp>
        <p:nvSpPr>
          <p:cNvPr id="4" name="AutoShape 10"/>
          <p:cNvSpPr>
            <a:spLocks noChangeArrowheads="1"/>
          </p:cNvSpPr>
          <p:nvPr/>
        </p:nvSpPr>
        <p:spPr bwMode="auto">
          <a:xfrm>
            <a:off x="4724400" y="5562600"/>
            <a:ext cx="3275013" cy="1219200"/>
          </a:xfrm>
          <a:prstGeom prst="hexagon">
            <a:avLst>
              <a:gd name="adj" fmla="val 48695"/>
              <a:gd name="vf" fmla="val 115470"/>
            </a:avLst>
          </a:prstGeom>
          <a:solidFill>
            <a:srgbClr val="0000CC"/>
          </a:soli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C00000"/>
            </a:extrusionClr>
          </a:sp3d>
        </p:spPr>
        <p:txBody>
          <a:bodyPr wrap="none" tIns="0" bIns="0" anchorCtr="1">
            <a:flatTx/>
          </a:bodyPr>
          <a:lstStyle/>
          <a:p>
            <a:pPr algn="ctr">
              <a:spcBef>
                <a:spcPct val="20000"/>
              </a:spcBef>
              <a:buClr>
                <a:schemeClr val="accent1"/>
              </a:buClr>
              <a:buSzPct val="80000"/>
              <a:buFont typeface="Monotype Sorts" pitchFamily="2" charset="2"/>
              <a:buNone/>
            </a:pPr>
            <a:r>
              <a:rPr kumimoji="1" lang="en-US" sz="1800" b="1" dirty="0">
                <a:solidFill>
                  <a:srgbClr val="FFFFCC"/>
                </a:solidFill>
                <a:effectLst>
                  <a:outerShdw blurRad="38100" dist="38100" dir="2700000" algn="tl">
                    <a:srgbClr val="000000"/>
                  </a:outerShdw>
                </a:effectLst>
                <a:latin typeface="Times New Roman" pitchFamily="18" charset="0"/>
              </a:rPr>
              <a:t>In Windows XP, </a:t>
            </a:r>
            <a:br>
              <a:rPr kumimoji="1" lang="en-US" sz="1800" b="1" dirty="0">
                <a:solidFill>
                  <a:srgbClr val="FFFFCC"/>
                </a:solidFill>
                <a:effectLst>
                  <a:outerShdw blurRad="38100" dist="38100" dir="2700000" algn="tl">
                    <a:srgbClr val="000000"/>
                  </a:outerShdw>
                </a:effectLst>
                <a:latin typeface="Times New Roman" pitchFamily="18" charset="0"/>
              </a:rPr>
            </a:br>
            <a:r>
              <a:rPr kumimoji="1" lang="en-US" sz="1800" b="1" dirty="0">
                <a:solidFill>
                  <a:srgbClr val="FFFFCC"/>
                </a:solidFill>
                <a:effectLst>
                  <a:outerShdw blurRad="38100" dist="38100" dir="2700000" algn="tl">
                    <a:srgbClr val="000000"/>
                  </a:outerShdw>
                </a:effectLst>
                <a:latin typeface="Times New Roman" pitchFamily="18" charset="0"/>
              </a:rPr>
              <a:t>uninstaller is in Add/Remove </a:t>
            </a:r>
            <a:br>
              <a:rPr kumimoji="1" lang="en-US" sz="1800" b="1" dirty="0">
                <a:solidFill>
                  <a:srgbClr val="FFFFCC"/>
                </a:solidFill>
                <a:effectLst>
                  <a:outerShdw blurRad="38100" dist="38100" dir="2700000" algn="tl">
                    <a:srgbClr val="000000"/>
                  </a:outerShdw>
                </a:effectLst>
                <a:latin typeface="Times New Roman" pitchFamily="18" charset="0"/>
              </a:rPr>
            </a:br>
            <a:r>
              <a:rPr kumimoji="1" lang="en-US" sz="1800" b="1" dirty="0">
                <a:solidFill>
                  <a:srgbClr val="FFFFCC"/>
                </a:solidFill>
                <a:effectLst>
                  <a:outerShdw blurRad="38100" dist="38100" dir="2700000" algn="tl">
                    <a:srgbClr val="000000"/>
                  </a:outerShdw>
                </a:effectLst>
                <a:latin typeface="Times New Roman" pitchFamily="18" charset="0"/>
              </a:rPr>
              <a:t>Programs in Control Panel</a:t>
            </a:r>
            <a:endParaRPr lang="en-US" dirty="0">
              <a:solidFill>
                <a:srgbClr val="FFFFCC"/>
              </a:solidFill>
              <a:effectLst>
                <a:outerShdw blurRad="38100" dist="38100" dir="2700000" algn="tl">
                  <a:srgbClr val="000000"/>
                </a:outerShdw>
              </a:effectLst>
            </a:endParaRPr>
          </a:p>
        </p:txBody>
      </p:sp>
      <p:sp>
        <p:nvSpPr>
          <p:cNvPr id="5" name="AutoShape 13"/>
          <p:cNvSpPr>
            <a:spLocks noChangeArrowheads="1"/>
          </p:cNvSpPr>
          <p:nvPr/>
        </p:nvSpPr>
        <p:spPr bwMode="auto">
          <a:xfrm>
            <a:off x="1143000" y="5638800"/>
            <a:ext cx="3046413" cy="1143000"/>
          </a:xfrm>
          <a:prstGeom prst="hexagon">
            <a:avLst>
              <a:gd name="adj" fmla="val 44746"/>
              <a:gd name="vf" fmla="val 115470"/>
            </a:avLst>
          </a:prstGeom>
          <a:solidFill>
            <a:srgbClr val="0000CC"/>
          </a:soli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wrap="none" tIns="0" bIns="0" anchorCtr="1">
            <a:flatTx/>
          </a:bodyPr>
          <a:lstStyle/>
          <a:p>
            <a:pPr algn="ctr">
              <a:spcBef>
                <a:spcPct val="20000"/>
              </a:spcBef>
              <a:buClr>
                <a:schemeClr val="accent1"/>
              </a:buClr>
              <a:buSzPct val="80000"/>
              <a:buFont typeface="Monotype Sorts" pitchFamily="2" charset="2"/>
              <a:buNone/>
            </a:pPr>
            <a:r>
              <a:rPr kumimoji="1" lang="en-US" sz="1800" b="1" dirty="0">
                <a:solidFill>
                  <a:srgbClr val="FFFFCC"/>
                </a:solidFill>
                <a:effectLst>
                  <a:outerShdw blurRad="38100" dist="38100" dir="2700000" algn="tl">
                    <a:srgbClr val="000000"/>
                  </a:outerShdw>
                </a:effectLst>
                <a:latin typeface="Times New Roman" pitchFamily="18" charset="0"/>
              </a:rPr>
              <a:t>Removes a </a:t>
            </a:r>
            <a:br>
              <a:rPr kumimoji="1" lang="en-US" sz="1800" b="1" dirty="0">
                <a:solidFill>
                  <a:srgbClr val="FFFFCC"/>
                </a:solidFill>
                <a:effectLst>
                  <a:outerShdw blurRad="38100" dist="38100" dir="2700000" algn="tl">
                    <a:srgbClr val="000000"/>
                  </a:outerShdw>
                </a:effectLst>
                <a:latin typeface="Times New Roman" pitchFamily="18" charset="0"/>
              </a:rPr>
            </a:br>
            <a:r>
              <a:rPr kumimoji="1" lang="en-US" sz="1800" b="1" dirty="0">
                <a:solidFill>
                  <a:srgbClr val="FFFFCC"/>
                </a:solidFill>
                <a:effectLst>
                  <a:outerShdw blurRad="38100" dist="38100" dir="2700000" algn="tl">
                    <a:srgbClr val="000000"/>
                  </a:outerShdw>
                </a:effectLst>
                <a:latin typeface="Times New Roman" pitchFamily="18" charset="0"/>
              </a:rPr>
              <a:t>program and </a:t>
            </a:r>
            <a:br>
              <a:rPr kumimoji="1" lang="en-US" sz="1800" b="1" dirty="0">
                <a:solidFill>
                  <a:srgbClr val="FFFFCC"/>
                </a:solidFill>
                <a:effectLst>
                  <a:outerShdw blurRad="38100" dist="38100" dir="2700000" algn="tl">
                    <a:srgbClr val="000000"/>
                  </a:outerShdw>
                </a:effectLst>
                <a:latin typeface="Times New Roman" pitchFamily="18" charset="0"/>
              </a:rPr>
            </a:br>
            <a:r>
              <a:rPr kumimoji="1" lang="en-US" sz="1800" b="1" dirty="0">
                <a:solidFill>
                  <a:srgbClr val="FFFFCC"/>
                </a:solidFill>
                <a:effectLst>
                  <a:outerShdw blurRad="38100" dist="38100" dir="2700000" algn="tl">
                    <a:srgbClr val="000000"/>
                  </a:outerShdw>
                </a:effectLst>
                <a:latin typeface="Times New Roman" pitchFamily="18" charset="0"/>
              </a:rPr>
              <a:t>all associated files</a:t>
            </a:r>
            <a:endParaRPr lang="en-US" dirty="0">
              <a:effectLst>
                <a:outerShdw blurRad="38100" dist="38100" dir="2700000" algn="tl">
                  <a:srgbClr val="000000"/>
                </a:outerShdw>
              </a:effectLst>
            </a:endParaRPr>
          </a:p>
        </p:txBody>
      </p:sp>
      <p:sp>
        <p:nvSpPr>
          <p:cNvPr id="6" name="AutoShape 24"/>
          <p:cNvSpPr>
            <a:spLocks noChangeArrowheads="1"/>
          </p:cNvSpPr>
          <p:nvPr/>
        </p:nvSpPr>
        <p:spPr bwMode="auto">
          <a:xfrm rot="531581" flipH="1">
            <a:off x="2217738" y="4363458"/>
            <a:ext cx="1704975" cy="1687513"/>
          </a:xfrm>
          <a:custGeom>
            <a:avLst/>
            <a:gdLst>
              <a:gd name="G0" fmla="+- 40152 0 0"/>
              <a:gd name="G1" fmla="+- -5723940 0 0"/>
              <a:gd name="G2" fmla="+- 40152 0 -5723940"/>
              <a:gd name="G3" fmla="+- 10800 0 0"/>
              <a:gd name="G4" fmla="+- 0 0 40152"/>
              <a:gd name="T0" fmla="*/ 360 256 1"/>
              <a:gd name="T1" fmla="*/ 0 256 1"/>
              <a:gd name="G5" fmla="+- G2 T0 T1"/>
              <a:gd name="G6" fmla="?: G2 G2 G5"/>
              <a:gd name="G7" fmla="+- 0 0 G6"/>
              <a:gd name="G8" fmla="+- 7107 0 0"/>
              <a:gd name="G9" fmla="+- 0 0 -5723940"/>
              <a:gd name="G10" fmla="+- 7107 0 2700"/>
              <a:gd name="G11" fmla="cos G10 40152"/>
              <a:gd name="G12" fmla="sin G10 40152"/>
              <a:gd name="G13" fmla="cos 13500 40152"/>
              <a:gd name="G14" fmla="sin 13500 40152"/>
              <a:gd name="G15" fmla="+- G11 10800 0"/>
              <a:gd name="G16" fmla="+- G12 10800 0"/>
              <a:gd name="G17" fmla="+- G13 10800 0"/>
              <a:gd name="G18" fmla="+- G14 10800 0"/>
              <a:gd name="G19" fmla="*/ 7107 1 2"/>
              <a:gd name="G20" fmla="+- G19 5400 0"/>
              <a:gd name="G21" fmla="cos G20 40152"/>
              <a:gd name="G22" fmla="sin G20 40152"/>
              <a:gd name="G23" fmla="+- G21 10800 0"/>
              <a:gd name="G24" fmla="+- G12 G23 G22"/>
              <a:gd name="G25" fmla="+- G22 G23 G11"/>
              <a:gd name="G26" fmla="cos 10800 40152"/>
              <a:gd name="G27" fmla="sin 10800 40152"/>
              <a:gd name="G28" fmla="cos 7107 40152"/>
              <a:gd name="G29" fmla="sin 7107 40152"/>
              <a:gd name="G30" fmla="+- G26 10800 0"/>
              <a:gd name="G31" fmla="+- G27 10800 0"/>
              <a:gd name="G32" fmla="+- G28 10800 0"/>
              <a:gd name="G33" fmla="+- G29 10800 0"/>
              <a:gd name="G34" fmla="+- G19 5400 0"/>
              <a:gd name="G35" fmla="cos G34 -5723940"/>
              <a:gd name="G36" fmla="sin G34 -5723940"/>
              <a:gd name="G37" fmla="+/ -5723940 40152 2"/>
              <a:gd name="T2" fmla="*/ 180 256 1"/>
              <a:gd name="T3" fmla="*/ 0 256 1"/>
              <a:gd name="G38" fmla="+- G37 T2 T3"/>
              <a:gd name="G39" fmla="?: G2 G37 G38"/>
              <a:gd name="G40" fmla="cos 10800 G39"/>
              <a:gd name="G41" fmla="sin 10800 G39"/>
              <a:gd name="G42" fmla="cos 7107 G39"/>
              <a:gd name="G43" fmla="sin 7107 G39"/>
              <a:gd name="G44" fmla="+- G40 10800 0"/>
              <a:gd name="G45" fmla="+- G41 10800 0"/>
              <a:gd name="G46" fmla="+- G42 10800 0"/>
              <a:gd name="G47" fmla="+- G43 10800 0"/>
              <a:gd name="G48" fmla="+- G35 10800 0"/>
              <a:gd name="G49" fmla="+- G36 10800 0"/>
              <a:gd name="T4" fmla="*/ 18651 w 21600"/>
              <a:gd name="T5" fmla="*/ 3384 h 21600"/>
              <a:gd name="T6" fmla="*/ 11215 w 21600"/>
              <a:gd name="T7" fmla="*/ 1855 h 21600"/>
              <a:gd name="T8" fmla="*/ 15966 w 21600"/>
              <a:gd name="T9" fmla="*/ 5920 h 21600"/>
              <a:gd name="T10" fmla="*/ 24299 w 21600"/>
              <a:gd name="T11" fmla="*/ 10944 h 21600"/>
              <a:gd name="T12" fmla="*/ 19705 w 21600"/>
              <a:gd name="T13" fmla="*/ 15442 h 21600"/>
              <a:gd name="T14" fmla="*/ 15206 w 21600"/>
              <a:gd name="T15" fmla="*/ 1084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06" y="10875"/>
                </a:moveTo>
                <a:cubicBezTo>
                  <a:pt x="17906" y="10850"/>
                  <a:pt x="17907" y="10825"/>
                  <a:pt x="17907" y="10800"/>
                </a:cubicBezTo>
                <a:cubicBezTo>
                  <a:pt x="17907" y="7003"/>
                  <a:pt x="14922" y="3876"/>
                  <a:pt x="11129" y="3700"/>
                </a:cubicBezTo>
                <a:lnTo>
                  <a:pt x="11301" y="11"/>
                </a:lnTo>
                <a:cubicBezTo>
                  <a:pt x="17064" y="279"/>
                  <a:pt x="21600" y="5030"/>
                  <a:pt x="21600" y="10800"/>
                </a:cubicBezTo>
                <a:cubicBezTo>
                  <a:pt x="21600" y="10838"/>
                  <a:pt x="21599" y="10876"/>
                  <a:pt x="21599" y="10915"/>
                </a:cubicBezTo>
                <a:lnTo>
                  <a:pt x="24299" y="10944"/>
                </a:lnTo>
                <a:lnTo>
                  <a:pt x="19705" y="15442"/>
                </a:lnTo>
                <a:lnTo>
                  <a:pt x="15206" y="10847"/>
                </a:lnTo>
                <a:lnTo>
                  <a:pt x="17906" y="10875"/>
                </a:lnTo>
                <a:close/>
              </a:path>
            </a:pathLst>
          </a:custGeom>
          <a:solidFill>
            <a:srgbClr val="0000CC"/>
          </a:solidFill>
          <a:ln w="9525">
            <a:noFill/>
            <a:miter lim="800000"/>
            <a:headEnd/>
            <a:tailEnd/>
          </a:ln>
          <a:effectLst/>
        </p:spPr>
        <p:txBody>
          <a:bodyPr wrap="none" tIns="502920" bIns="0" anchor="ctr"/>
          <a:lstStyle/>
          <a:p>
            <a:endParaRPr lang="en-US"/>
          </a:p>
        </p:txBody>
      </p:sp>
      <p:sp>
        <p:nvSpPr>
          <p:cNvPr id="7" name="AutoShape 25"/>
          <p:cNvSpPr>
            <a:spLocks noChangeArrowheads="1"/>
          </p:cNvSpPr>
          <p:nvPr/>
        </p:nvSpPr>
        <p:spPr bwMode="auto">
          <a:xfrm rot="21068419">
            <a:off x="4691780" y="4287258"/>
            <a:ext cx="1704975" cy="1687513"/>
          </a:xfrm>
          <a:custGeom>
            <a:avLst/>
            <a:gdLst>
              <a:gd name="G0" fmla="+- 40152 0 0"/>
              <a:gd name="G1" fmla="+- -5723940 0 0"/>
              <a:gd name="G2" fmla="+- 40152 0 -5723940"/>
              <a:gd name="G3" fmla="+- 10800 0 0"/>
              <a:gd name="G4" fmla="+- 0 0 40152"/>
              <a:gd name="T0" fmla="*/ 360 256 1"/>
              <a:gd name="T1" fmla="*/ 0 256 1"/>
              <a:gd name="G5" fmla="+- G2 T0 T1"/>
              <a:gd name="G6" fmla="?: G2 G2 G5"/>
              <a:gd name="G7" fmla="+- 0 0 G6"/>
              <a:gd name="G8" fmla="+- 7107 0 0"/>
              <a:gd name="G9" fmla="+- 0 0 -5723940"/>
              <a:gd name="G10" fmla="+- 7107 0 2700"/>
              <a:gd name="G11" fmla="cos G10 40152"/>
              <a:gd name="G12" fmla="sin G10 40152"/>
              <a:gd name="G13" fmla="cos 13500 40152"/>
              <a:gd name="G14" fmla="sin 13500 40152"/>
              <a:gd name="G15" fmla="+- G11 10800 0"/>
              <a:gd name="G16" fmla="+- G12 10800 0"/>
              <a:gd name="G17" fmla="+- G13 10800 0"/>
              <a:gd name="G18" fmla="+- G14 10800 0"/>
              <a:gd name="G19" fmla="*/ 7107 1 2"/>
              <a:gd name="G20" fmla="+- G19 5400 0"/>
              <a:gd name="G21" fmla="cos G20 40152"/>
              <a:gd name="G22" fmla="sin G20 40152"/>
              <a:gd name="G23" fmla="+- G21 10800 0"/>
              <a:gd name="G24" fmla="+- G12 G23 G22"/>
              <a:gd name="G25" fmla="+- G22 G23 G11"/>
              <a:gd name="G26" fmla="cos 10800 40152"/>
              <a:gd name="G27" fmla="sin 10800 40152"/>
              <a:gd name="G28" fmla="cos 7107 40152"/>
              <a:gd name="G29" fmla="sin 7107 40152"/>
              <a:gd name="G30" fmla="+- G26 10800 0"/>
              <a:gd name="G31" fmla="+- G27 10800 0"/>
              <a:gd name="G32" fmla="+- G28 10800 0"/>
              <a:gd name="G33" fmla="+- G29 10800 0"/>
              <a:gd name="G34" fmla="+- G19 5400 0"/>
              <a:gd name="G35" fmla="cos G34 -5723940"/>
              <a:gd name="G36" fmla="sin G34 -5723940"/>
              <a:gd name="G37" fmla="+/ -5723940 40152 2"/>
              <a:gd name="T2" fmla="*/ 180 256 1"/>
              <a:gd name="T3" fmla="*/ 0 256 1"/>
              <a:gd name="G38" fmla="+- G37 T2 T3"/>
              <a:gd name="G39" fmla="?: G2 G37 G38"/>
              <a:gd name="G40" fmla="cos 10800 G39"/>
              <a:gd name="G41" fmla="sin 10800 G39"/>
              <a:gd name="G42" fmla="cos 7107 G39"/>
              <a:gd name="G43" fmla="sin 7107 G39"/>
              <a:gd name="G44" fmla="+- G40 10800 0"/>
              <a:gd name="G45" fmla="+- G41 10800 0"/>
              <a:gd name="G46" fmla="+- G42 10800 0"/>
              <a:gd name="G47" fmla="+- G43 10800 0"/>
              <a:gd name="G48" fmla="+- G35 10800 0"/>
              <a:gd name="G49" fmla="+- G36 10800 0"/>
              <a:gd name="T4" fmla="*/ 18651 w 21600"/>
              <a:gd name="T5" fmla="*/ 3384 h 21600"/>
              <a:gd name="T6" fmla="*/ 11215 w 21600"/>
              <a:gd name="T7" fmla="*/ 1855 h 21600"/>
              <a:gd name="T8" fmla="*/ 15966 w 21600"/>
              <a:gd name="T9" fmla="*/ 5920 h 21600"/>
              <a:gd name="T10" fmla="*/ 24299 w 21600"/>
              <a:gd name="T11" fmla="*/ 10944 h 21600"/>
              <a:gd name="T12" fmla="*/ 19705 w 21600"/>
              <a:gd name="T13" fmla="*/ 15442 h 21600"/>
              <a:gd name="T14" fmla="*/ 15206 w 21600"/>
              <a:gd name="T15" fmla="*/ 1084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906" y="10875"/>
                </a:moveTo>
                <a:cubicBezTo>
                  <a:pt x="17906" y="10850"/>
                  <a:pt x="17907" y="10825"/>
                  <a:pt x="17907" y="10800"/>
                </a:cubicBezTo>
                <a:cubicBezTo>
                  <a:pt x="17907" y="7003"/>
                  <a:pt x="14922" y="3876"/>
                  <a:pt x="11129" y="3700"/>
                </a:cubicBezTo>
                <a:lnTo>
                  <a:pt x="11301" y="11"/>
                </a:lnTo>
                <a:cubicBezTo>
                  <a:pt x="17064" y="279"/>
                  <a:pt x="21600" y="5030"/>
                  <a:pt x="21600" y="10800"/>
                </a:cubicBezTo>
                <a:cubicBezTo>
                  <a:pt x="21600" y="10838"/>
                  <a:pt x="21599" y="10876"/>
                  <a:pt x="21599" y="10915"/>
                </a:cubicBezTo>
                <a:lnTo>
                  <a:pt x="24299" y="10944"/>
                </a:lnTo>
                <a:lnTo>
                  <a:pt x="19705" y="15442"/>
                </a:lnTo>
                <a:lnTo>
                  <a:pt x="15206" y="10847"/>
                </a:lnTo>
                <a:lnTo>
                  <a:pt x="17906" y="10875"/>
                </a:lnTo>
                <a:close/>
              </a:path>
            </a:pathLst>
          </a:custGeom>
          <a:solidFill>
            <a:srgbClr val="0000CC"/>
          </a:solidFill>
          <a:ln w="9525">
            <a:noFill/>
            <a:miter lim="800000"/>
            <a:headEnd/>
            <a:tailEnd/>
          </a:ln>
          <a:effectLst/>
        </p:spPr>
        <p:txBody>
          <a:bodyPr wrap="none" tIns="502920" bIns="0"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2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3000"/>
                            </p:stCondLst>
                            <p:childTnLst>
                              <p:par>
                                <p:cTn id="13" presetID="22" presetClass="entr" presetSubtype="1" fill="hold" grpId="0" nodeType="afterEffect">
                                  <p:stCondLst>
                                    <p:cond delay="400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7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Disk Cleanup</a:t>
            </a:r>
          </a:p>
        </p:txBody>
      </p:sp>
      <p:sp>
        <p:nvSpPr>
          <p:cNvPr id="9" name="Content Placeholder 8"/>
          <p:cNvSpPr>
            <a:spLocks noGrp="1"/>
          </p:cNvSpPr>
          <p:nvPr>
            <p:ph idx="1"/>
          </p:nvPr>
        </p:nvSpPr>
        <p:spPr>
          <a:xfrm>
            <a:off x="76200" y="1219200"/>
            <a:ext cx="5181600" cy="5334000"/>
          </a:xfrm>
        </p:spPr>
        <p:txBody>
          <a:bodyPr>
            <a:normAutofit lnSpcReduction="10000"/>
          </a:bodyPr>
          <a:lstStyle/>
          <a:p>
            <a:r>
              <a:rPr lang="en-US" dirty="0"/>
              <a:t>A disk cleanup utility searches for and removes unnecessary files</a:t>
            </a:r>
          </a:p>
          <a:p>
            <a:pPr lvl="1"/>
            <a:r>
              <a:rPr lang="en-US" dirty="0"/>
              <a:t>Downloaded program files</a:t>
            </a:r>
          </a:p>
          <a:p>
            <a:pPr lvl="1"/>
            <a:r>
              <a:rPr lang="en-US" dirty="0"/>
              <a:t>Temporary Internet files</a:t>
            </a:r>
          </a:p>
          <a:p>
            <a:pPr lvl="1"/>
            <a:r>
              <a:rPr lang="en-US" dirty="0"/>
              <a:t>Unused program files</a:t>
            </a:r>
          </a:p>
          <a:p>
            <a:pPr lvl="1"/>
            <a:r>
              <a:rPr lang="en-US" dirty="0"/>
              <a:t>Delete temp files</a:t>
            </a:r>
          </a:p>
          <a:p>
            <a:pPr lvl="1"/>
            <a:r>
              <a:rPr lang="en-US" dirty="0"/>
              <a:t>Uninstall unused programs</a:t>
            </a:r>
          </a:p>
          <a:p>
            <a:pPr lvl="1"/>
            <a:r>
              <a:rPr lang="en-US" dirty="0"/>
              <a:t>Delete obsolete data files</a:t>
            </a:r>
          </a:p>
          <a:p>
            <a:r>
              <a:rPr lang="en-US" dirty="0"/>
              <a:t>OS such as Windows, include a disk cleanup utility</a:t>
            </a:r>
          </a:p>
          <a:p>
            <a:pPr lvl="1"/>
            <a:endParaRPr lang="en-US" dirty="0"/>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219200"/>
            <a:ext cx="4075234" cy="498842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Scan a disk for Errors</a:t>
            </a:r>
          </a:p>
        </p:txBody>
      </p:sp>
      <p:sp>
        <p:nvSpPr>
          <p:cNvPr id="27651" name="Rectangle 3"/>
          <p:cNvSpPr>
            <a:spLocks noGrp="1" noChangeArrowheads="1"/>
          </p:cNvSpPr>
          <p:nvPr>
            <p:ph idx="1"/>
          </p:nvPr>
        </p:nvSpPr>
        <p:spPr>
          <a:xfrm>
            <a:off x="304800" y="1066800"/>
            <a:ext cx="8534400" cy="5562600"/>
          </a:xfrm>
        </p:spPr>
        <p:txBody>
          <a:bodyPr>
            <a:normAutofit/>
          </a:bodyPr>
          <a:lstStyle/>
          <a:p>
            <a:r>
              <a:rPr lang="en-US" dirty="0"/>
              <a:t>Bad spots on the media</a:t>
            </a:r>
          </a:p>
          <a:p>
            <a:r>
              <a:rPr lang="en-US" dirty="0"/>
              <a:t>Find and fix the error</a:t>
            </a:r>
          </a:p>
          <a:p>
            <a:pPr lvl="1"/>
            <a:r>
              <a:rPr lang="en-US" dirty="0"/>
              <a:t>Move data to a good spot</a:t>
            </a:r>
          </a:p>
          <a:p>
            <a:pPr lvl="1"/>
            <a:r>
              <a:rPr lang="en-US" dirty="0"/>
              <a:t>Mark the spot as bad</a:t>
            </a:r>
          </a:p>
          <a:p>
            <a:r>
              <a:rPr lang="en-US" dirty="0"/>
              <a:t>Scanning a disk can be a time-consuming process, but if the disk has errors, scanning may be able to fix problems and improve performance</a:t>
            </a:r>
          </a:p>
          <a:p>
            <a:r>
              <a:rPr lang="en-US" dirty="0"/>
              <a:t>Several (but not all) versions of Windows have a built-in disk-scanning utility</a:t>
            </a:r>
          </a:p>
          <a:p>
            <a:r>
              <a:rPr lang="en-US" dirty="0"/>
              <a:t>Disks should be scanned monthly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Embedded Operating Systems</a:t>
            </a:r>
          </a:p>
        </p:txBody>
      </p:sp>
      <p:sp>
        <p:nvSpPr>
          <p:cNvPr id="9" name="Content Placeholder 8"/>
          <p:cNvSpPr>
            <a:spLocks noGrp="1"/>
          </p:cNvSpPr>
          <p:nvPr>
            <p:ph idx="1"/>
          </p:nvPr>
        </p:nvSpPr>
        <p:spPr>
          <a:xfrm>
            <a:off x="457200" y="1219201"/>
            <a:ext cx="8382000" cy="1676400"/>
          </a:xfrm>
        </p:spPr>
        <p:txBody>
          <a:bodyPr/>
          <a:lstStyle/>
          <a:p>
            <a:r>
              <a:rPr lang="en-US" sz="3200" dirty="0"/>
              <a:t>An </a:t>
            </a:r>
            <a:r>
              <a:rPr lang="en-US" sz="3200" dirty="0">
                <a:solidFill>
                  <a:srgbClr val="0000CC"/>
                </a:solidFill>
              </a:rPr>
              <a:t>embedded operating system </a:t>
            </a:r>
            <a:r>
              <a:rPr lang="en-US" sz="3200" dirty="0"/>
              <a:t>resides on a ROM chip on a mobile device or consumer electronic device</a:t>
            </a:r>
            <a:endParaRPr lang="en-US" dirty="0"/>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graphicFrame>
        <p:nvGraphicFramePr>
          <p:cNvPr id="6" name="Diagram 5"/>
          <p:cNvGraphicFramePr/>
          <p:nvPr>
            <p:extLst>
              <p:ext uri="{D42A27DB-BD31-4B8C-83A1-F6EECF244321}">
                <p14:modId xmlns:p14="http://schemas.microsoft.com/office/powerpoint/2010/main" val="1980829554"/>
              </p:ext>
            </p:extLst>
          </p:nvPr>
        </p:nvGraphicFramePr>
        <p:xfrm>
          <a:off x="228600" y="2743200"/>
          <a:ext cx="86868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2000"/>
                                  </p:stCondLst>
                                  <p:childTnLst>
                                    <p:set>
                                      <p:cBhvr>
                                        <p:cTn id="6" dur="1" fill="hold">
                                          <p:stCondLst>
                                            <p:cond delay="0"/>
                                          </p:stCondLst>
                                        </p:cTn>
                                        <p:tgtEl>
                                          <p:spTgt spid="6">
                                            <p:graphicEl>
                                              <a:dgm id="{02E0E0F2-4A46-4376-BA4E-33565E1AFA8F}"/>
                                            </p:graphicEl>
                                          </p:spTgt>
                                        </p:tgtEl>
                                        <p:attrNameLst>
                                          <p:attrName>style.visibility</p:attrName>
                                        </p:attrNameLst>
                                      </p:cBhvr>
                                      <p:to>
                                        <p:strVal val="visible"/>
                                      </p:to>
                                    </p:set>
                                    <p:animEffect transition="in" filter="dissolve">
                                      <p:cBhvr>
                                        <p:cTn id="7" dur="500"/>
                                        <p:tgtEl>
                                          <p:spTgt spid="6">
                                            <p:graphicEl>
                                              <a:dgm id="{02E0E0F2-4A46-4376-BA4E-33565E1AFA8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2000"/>
                                  </p:stCondLst>
                                  <p:childTnLst>
                                    <p:set>
                                      <p:cBhvr>
                                        <p:cTn id="11" dur="1" fill="hold">
                                          <p:stCondLst>
                                            <p:cond delay="0"/>
                                          </p:stCondLst>
                                        </p:cTn>
                                        <p:tgtEl>
                                          <p:spTgt spid="6">
                                            <p:graphicEl>
                                              <a:dgm id="{21B2145E-158D-4A82-993E-1CB82F1B8F4B}"/>
                                            </p:graphicEl>
                                          </p:spTgt>
                                        </p:tgtEl>
                                        <p:attrNameLst>
                                          <p:attrName>style.visibility</p:attrName>
                                        </p:attrNameLst>
                                      </p:cBhvr>
                                      <p:to>
                                        <p:strVal val="visible"/>
                                      </p:to>
                                    </p:set>
                                    <p:animEffect transition="in" filter="dissolve">
                                      <p:cBhvr>
                                        <p:cTn id="12" dur="500"/>
                                        <p:tgtEl>
                                          <p:spTgt spid="6">
                                            <p:graphicEl>
                                              <a:dgm id="{21B2145E-158D-4A82-993E-1CB82F1B8F4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2000"/>
                                  </p:stCondLst>
                                  <p:childTnLst>
                                    <p:set>
                                      <p:cBhvr>
                                        <p:cTn id="16" dur="1" fill="hold">
                                          <p:stCondLst>
                                            <p:cond delay="0"/>
                                          </p:stCondLst>
                                        </p:cTn>
                                        <p:tgtEl>
                                          <p:spTgt spid="6">
                                            <p:graphicEl>
                                              <a:dgm id="{39C849C9-C145-426C-8A79-835A5646E2C3}"/>
                                            </p:graphicEl>
                                          </p:spTgt>
                                        </p:tgtEl>
                                        <p:attrNameLst>
                                          <p:attrName>style.visibility</p:attrName>
                                        </p:attrNameLst>
                                      </p:cBhvr>
                                      <p:to>
                                        <p:strVal val="visible"/>
                                      </p:to>
                                    </p:set>
                                    <p:animEffect transition="in" filter="dissolve">
                                      <p:cBhvr>
                                        <p:cTn id="17" dur="500"/>
                                        <p:tgtEl>
                                          <p:spTgt spid="6">
                                            <p:graphicEl>
                                              <a:dgm id="{39C849C9-C145-426C-8A79-835A5646E2C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2000"/>
                                  </p:stCondLst>
                                  <p:childTnLst>
                                    <p:set>
                                      <p:cBhvr>
                                        <p:cTn id="21" dur="1" fill="hold">
                                          <p:stCondLst>
                                            <p:cond delay="0"/>
                                          </p:stCondLst>
                                        </p:cTn>
                                        <p:tgtEl>
                                          <p:spTgt spid="6">
                                            <p:graphicEl>
                                              <a:dgm id="{C2C5882E-7CA1-41E3-9466-79879884C965}"/>
                                            </p:graphicEl>
                                          </p:spTgt>
                                        </p:tgtEl>
                                        <p:attrNameLst>
                                          <p:attrName>style.visibility</p:attrName>
                                        </p:attrNameLst>
                                      </p:cBhvr>
                                      <p:to>
                                        <p:strVal val="visible"/>
                                      </p:to>
                                    </p:set>
                                    <p:animEffect transition="in" filter="dissolve">
                                      <p:cBhvr>
                                        <p:cTn id="22" dur="500"/>
                                        <p:tgtEl>
                                          <p:spTgt spid="6">
                                            <p:graphicEl>
                                              <a:dgm id="{C2C5882E-7CA1-41E3-9466-79879884C96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2000"/>
                                  </p:stCondLst>
                                  <p:childTnLst>
                                    <p:set>
                                      <p:cBhvr>
                                        <p:cTn id="26" dur="1" fill="hold">
                                          <p:stCondLst>
                                            <p:cond delay="0"/>
                                          </p:stCondLst>
                                        </p:cTn>
                                        <p:tgtEl>
                                          <p:spTgt spid="6">
                                            <p:graphicEl>
                                              <a:dgm id="{71D7AC07-269D-43B2-A439-888F29A3E01C}"/>
                                            </p:graphicEl>
                                          </p:spTgt>
                                        </p:tgtEl>
                                        <p:attrNameLst>
                                          <p:attrName>style.visibility</p:attrName>
                                        </p:attrNameLst>
                                      </p:cBhvr>
                                      <p:to>
                                        <p:strVal val="visible"/>
                                      </p:to>
                                    </p:set>
                                    <p:animEffect transition="in" filter="dissolve">
                                      <p:cBhvr>
                                        <p:cTn id="27" dur="500"/>
                                        <p:tgtEl>
                                          <p:spTgt spid="6">
                                            <p:graphicEl>
                                              <a:dgm id="{71D7AC07-269D-43B2-A439-888F29A3E01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2000"/>
                                  </p:stCondLst>
                                  <p:childTnLst>
                                    <p:set>
                                      <p:cBhvr>
                                        <p:cTn id="31" dur="1" fill="hold">
                                          <p:stCondLst>
                                            <p:cond delay="0"/>
                                          </p:stCondLst>
                                        </p:cTn>
                                        <p:tgtEl>
                                          <p:spTgt spid="6">
                                            <p:graphicEl>
                                              <a:dgm id="{F8339388-1C3D-4892-AC36-1F15C66F6F9D}"/>
                                            </p:graphicEl>
                                          </p:spTgt>
                                        </p:tgtEl>
                                        <p:attrNameLst>
                                          <p:attrName>style.visibility</p:attrName>
                                        </p:attrNameLst>
                                      </p:cBhvr>
                                      <p:to>
                                        <p:strVal val="visible"/>
                                      </p:to>
                                    </p:set>
                                    <p:animEffect transition="in" filter="dissolve">
                                      <p:cBhvr>
                                        <p:cTn id="32" dur="500"/>
                                        <p:tgtEl>
                                          <p:spTgt spid="6">
                                            <p:graphicEl>
                                              <a:dgm id="{F8339388-1C3D-4892-AC36-1F15C66F6F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Disk Errors</a:t>
            </a:r>
          </a:p>
        </p:txBody>
      </p:sp>
      <p:sp>
        <p:nvSpPr>
          <p:cNvPr id="3" name="Content Placeholder 2"/>
          <p:cNvSpPr>
            <a:spLocks noGrp="1"/>
          </p:cNvSpPr>
          <p:nvPr>
            <p:ph idx="1"/>
          </p:nvPr>
        </p:nvSpPr>
        <p:spPr>
          <a:xfrm>
            <a:off x="304800" y="1219200"/>
            <a:ext cx="4343400" cy="5410200"/>
          </a:xfrm>
        </p:spPr>
        <p:txBody>
          <a:bodyPr/>
          <a:lstStyle/>
          <a:p>
            <a:r>
              <a:rPr lang="en-US" dirty="0"/>
              <a:t>To do a complete scan of the disk and correct any errors that are found</a:t>
            </a:r>
          </a:p>
          <a:p>
            <a:r>
              <a:rPr lang="en-US" dirty="0"/>
              <a:t>Place a checkmark in the ‘Scan for and attempt recovery of bad sectors’ check box, and</a:t>
            </a:r>
          </a:p>
          <a:p>
            <a:r>
              <a:rPr lang="en-US" dirty="0"/>
              <a:t>then click the Start button.</a:t>
            </a:r>
          </a:p>
        </p:txBody>
      </p:sp>
      <p:pic>
        <p:nvPicPr>
          <p:cNvPr id="1026" name="Picture 2"/>
          <p:cNvPicPr>
            <a:picLocks noChangeAspect="1" noChangeArrowheads="1"/>
          </p:cNvPicPr>
          <p:nvPr/>
        </p:nvPicPr>
        <p:blipFill>
          <a:blip r:embed="rId2" cstate="print"/>
          <a:srcRect/>
          <a:stretch>
            <a:fillRect/>
          </a:stretch>
        </p:blipFill>
        <p:spPr bwMode="auto">
          <a:xfrm>
            <a:off x="4724400" y="1143001"/>
            <a:ext cx="4203822" cy="521182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Disk Defragmenter</a:t>
            </a:r>
          </a:p>
        </p:txBody>
      </p:sp>
      <p:sp>
        <p:nvSpPr>
          <p:cNvPr id="9" name="Content Placeholder 8"/>
          <p:cNvSpPr>
            <a:spLocks noGrp="1"/>
          </p:cNvSpPr>
          <p:nvPr>
            <p:ph idx="1"/>
          </p:nvPr>
        </p:nvSpPr>
        <p:spPr>
          <a:xfrm>
            <a:off x="457200" y="1219201"/>
            <a:ext cx="8382000" cy="2133600"/>
          </a:xfrm>
        </p:spPr>
        <p:txBody>
          <a:bodyPr>
            <a:normAutofit fontScale="77500" lnSpcReduction="20000"/>
          </a:bodyPr>
          <a:lstStyle/>
          <a:p>
            <a:r>
              <a:rPr lang="en-US" dirty="0"/>
              <a:t>reorganizes the files and unused space on a computer’s hard disk so that the operating system accesses data more quickly and programs run faster</a:t>
            </a:r>
          </a:p>
          <a:p>
            <a:r>
              <a:rPr lang="en-US" dirty="0"/>
              <a:t>A fragmented disk has many files stored in noncontiguous sectors. Defragmenting reorganizes the files so that they are located in contiguous sectors, which speeds access time</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Content Placeholder 11" descr="CFig8-32.gif"/>
          <p:cNvPicPr>
            <a:picLocks noChangeAspect="1"/>
          </p:cNvPicPr>
          <p:nvPr/>
        </p:nvPicPr>
        <p:blipFill>
          <a:blip r:embed="rId3" cstate="print"/>
          <a:stretch>
            <a:fillRect/>
          </a:stretch>
        </p:blipFill>
        <p:spPr>
          <a:xfrm>
            <a:off x="914400" y="3276600"/>
            <a:ext cx="7315200" cy="32197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 Defragmentation</a:t>
            </a:r>
          </a:p>
        </p:txBody>
      </p:sp>
      <p:sp>
        <p:nvSpPr>
          <p:cNvPr id="3" name="Content Placeholder 2"/>
          <p:cNvSpPr>
            <a:spLocks noGrp="1"/>
          </p:cNvSpPr>
          <p:nvPr>
            <p:ph idx="1"/>
          </p:nvPr>
        </p:nvSpPr>
        <p:spPr>
          <a:xfrm>
            <a:off x="304800" y="1219200"/>
            <a:ext cx="8534400" cy="2590799"/>
          </a:xfrm>
        </p:spPr>
        <p:txBody>
          <a:bodyPr>
            <a:normAutofit fontScale="85000" lnSpcReduction="20000"/>
          </a:bodyPr>
          <a:lstStyle/>
          <a:p>
            <a:r>
              <a:rPr lang="en-US" dirty="0"/>
              <a:t>Which combines all files so that no files are stored in a noncontiguous manner</a:t>
            </a:r>
          </a:p>
          <a:p>
            <a:r>
              <a:rPr lang="en-US" dirty="0"/>
              <a:t>The defragmentation process can consume more than one hour in some cases. </a:t>
            </a:r>
          </a:p>
          <a:p>
            <a:r>
              <a:rPr lang="en-US" dirty="0"/>
              <a:t>You can cancel the operation at any time by clicking the Stop operation button in the Disk Defragmenter window</a:t>
            </a:r>
          </a:p>
        </p:txBody>
      </p:sp>
      <p:pic>
        <p:nvPicPr>
          <p:cNvPr id="7171" name="Picture 3"/>
          <p:cNvPicPr>
            <a:picLocks noChangeAspect="1" noChangeArrowheads="1"/>
          </p:cNvPicPr>
          <p:nvPr/>
        </p:nvPicPr>
        <p:blipFill>
          <a:blip r:embed="rId2" cstate="print"/>
          <a:srcRect/>
          <a:stretch>
            <a:fillRect/>
          </a:stretch>
        </p:blipFill>
        <p:spPr bwMode="auto">
          <a:xfrm>
            <a:off x="4191000" y="3657600"/>
            <a:ext cx="4699000" cy="2819400"/>
          </a:xfrm>
          <a:prstGeom prst="rect">
            <a:avLst/>
          </a:prstGeom>
          <a:noFill/>
          <a:ln w="9525">
            <a:noFill/>
            <a:miter lim="800000"/>
            <a:headEnd/>
            <a:tailEnd/>
          </a:ln>
        </p:spPr>
      </p:pic>
      <p:pic>
        <p:nvPicPr>
          <p:cNvPr id="6" name="Picture 5" descr="nor78902_pB0606L"/>
          <p:cNvPicPr>
            <a:picLocks noChangeAspect="1" noChangeArrowheads="1"/>
          </p:cNvPicPr>
          <p:nvPr/>
        </p:nvPicPr>
        <p:blipFill>
          <a:blip r:embed="rId3" cstate="print"/>
          <a:srcRect/>
          <a:stretch>
            <a:fillRect/>
          </a:stretch>
        </p:blipFill>
        <p:spPr bwMode="auto">
          <a:xfrm>
            <a:off x="228600" y="3657600"/>
            <a:ext cx="3886200" cy="295254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Disk Defragmenter</a:t>
            </a:r>
          </a:p>
        </p:txBody>
      </p:sp>
      <p:pic>
        <p:nvPicPr>
          <p:cNvPr id="4" name="Picture 2"/>
          <p:cNvPicPr>
            <a:picLocks noChangeAspect="1" noChangeArrowheads="1"/>
          </p:cNvPicPr>
          <p:nvPr/>
        </p:nvPicPr>
        <p:blipFill>
          <a:blip r:embed="rId2" cstate="print"/>
          <a:srcRect/>
          <a:stretch>
            <a:fillRect/>
          </a:stretch>
        </p:blipFill>
        <p:spPr bwMode="auto">
          <a:xfrm>
            <a:off x="381000" y="1219199"/>
            <a:ext cx="7772400" cy="554310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File Compression</a:t>
            </a:r>
          </a:p>
        </p:txBody>
      </p:sp>
      <p:sp>
        <p:nvSpPr>
          <p:cNvPr id="30723" name="Rectangle 3"/>
          <p:cNvSpPr>
            <a:spLocks noGrp="1" noChangeArrowheads="1"/>
          </p:cNvSpPr>
          <p:nvPr>
            <p:ph idx="1"/>
          </p:nvPr>
        </p:nvSpPr>
        <p:spPr>
          <a:xfrm>
            <a:off x="228600" y="1066800"/>
            <a:ext cx="8839200" cy="5410200"/>
          </a:xfrm>
        </p:spPr>
        <p:txBody>
          <a:bodyPr>
            <a:normAutofit fontScale="92500"/>
          </a:bodyPr>
          <a:lstStyle/>
          <a:p>
            <a:r>
              <a:rPr lang="en-US" dirty="0"/>
              <a:t>Shrinks the size of a file</a:t>
            </a:r>
          </a:p>
          <a:p>
            <a:r>
              <a:rPr lang="en-US" dirty="0"/>
              <a:t>Takes up less space on disk</a:t>
            </a:r>
          </a:p>
          <a:p>
            <a:r>
              <a:rPr lang="en-US" dirty="0"/>
              <a:t>Will increase disk capacity</a:t>
            </a:r>
          </a:p>
          <a:p>
            <a:r>
              <a:rPr lang="en-US" dirty="0"/>
              <a:t>Compressing files frees up space on the storage media and improves system performance</a:t>
            </a:r>
          </a:p>
          <a:p>
            <a:r>
              <a:rPr lang="en-US" dirty="0"/>
              <a:t>Uploading and downloading compressed files to and from the Internet reduces the file transmission time</a:t>
            </a:r>
          </a:p>
          <a:p>
            <a:r>
              <a:rPr lang="en-US" dirty="0"/>
              <a:t>Compressed files, sometimes called zipped files, usually have a .zip extension</a:t>
            </a:r>
          </a:p>
          <a:p>
            <a:r>
              <a:rPr lang="en-US" dirty="0" err="1"/>
              <a:t>Lossy</a:t>
            </a:r>
            <a:r>
              <a:rPr lang="en-US" dirty="0"/>
              <a:t> and Lossless compression</a:t>
            </a:r>
          </a:p>
          <a:p>
            <a:r>
              <a:rPr lang="en-US" dirty="0" err="1"/>
              <a:t>PKZip</a:t>
            </a:r>
            <a:r>
              <a:rPr lang="en-US" dirty="0"/>
              <a:t>, WinZip and </a:t>
            </a:r>
            <a:r>
              <a:rPr lang="en-US" dirty="0" err="1"/>
              <a:t>WinRAR</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File Compression</a:t>
            </a:r>
          </a:p>
        </p:txBody>
      </p:sp>
      <p:pic>
        <p:nvPicPr>
          <p:cNvPr id="31747" name="Picture 9" descr="nor78902_B0607L"/>
          <p:cNvPicPr>
            <a:picLocks noGrp="1" noChangeAspect="1" noChangeArrowheads="1"/>
          </p:cNvPicPr>
          <p:nvPr>
            <p:ph idx="1"/>
          </p:nvPr>
        </p:nvPicPr>
        <p:blipFill>
          <a:blip r:embed="rId2" cstate="print"/>
          <a:srcRect/>
          <a:stretch>
            <a:fillRect/>
          </a:stretch>
        </p:blipFill>
        <p:spPr>
          <a:xfrm>
            <a:off x="1139825" y="1524000"/>
            <a:ext cx="6753225" cy="5038725"/>
          </a:xfrm>
          <a:noFill/>
        </p:spPr>
      </p:pic>
      <p:sp>
        <p:nvSpPr>
          <p:cNvPr id="24581" name="AutoShape 5"/>
          <p:cNvSpPr>
            <a:spLocks/>
          </p:cNvSpPr>
          <p:nvPr/>
        </p:nvSpPr>
        <p:spPr bwMode="auto">
          <a:xfrm>
            <a:off x="7616825" y="2590800"/>
            <a:ext cx="304800" cy="1828800"/>
          </a:xfrm>
          <a:prstGeom prst="rightBrace">
            <a:avLst>
              <a:gd name="adj1" fmla="val 50000"/>
              <a:gd name="adj2" fmla="val 50000"/>
            </a:avLst>
          </a:prstGeom>
          <a:noFill/>
          <a:ln w="9525">
            <a:solidFill>
              <a:schemeClr val="tx1"/>
            </a:solidFill>
            <a:round/>
            <a:headEnd/>
            <a:tailEnd/>
          </a:ln>
          <a:effectLst/>
        </p:spPr>
        <p:txBody>
          <a:bodyPr wrap="none" anchor="ctr"/>
          <a:lstStyle/>
          <a:p>
            <a:pPr>
              <a:defRPr/>
            </a:pPr>
            <a:endParaRPr lang="en-US"/>
          </a:p>
        </p:txBody>
      </p:sp>
      <p:sp>
        <p:nvSpPr>
          <p:cNvPr id="24582" name="Text Box 6"/>
          <p:cNvSpPr txBox="1">
            <a:spLocks noChangeArrowheads="1"/>
          </p:cNvSpPr>
          <p:nvPr/>
        </p:nvSpPr>
        <p:spPr bwMode="auto">
          <a:xfrm>
            <a:off x="7905750" y="3236913"/>
            <a:ext cx="933450" cy="641350"/>
          </a:xfrm>
          <a:prstGeom prst="rect">
            <a:avLst/>
          </a:prstGeom>
          <a:noFill/>
          <a:ln w="9525">
            <a:noFill/>
            <a:miter lim="800000"/>
            <a:headEnd/>
            <a:tailEnd/>
          </a:ln>
          <a:effectLst/>
        </p:spPr>
        <p:txBody>
          <a:bodyPr wrap="none">
            <a:spAutoFit/>
          </a:bodyPr>
          <a:lstStyle/>
          <a:p>
            <a:pPr>
              <a:defRPr/>
            </a:pPr>
            <a:r>
              <a:rPr lang="en-US">
                <a:effectLst>
                  <a:outerShdw blurRad="38100" dist="38100" dir="2700000" algn="tl">
                    <a:srgbClr val="C0C0C0"/>
                  </a:outerShdw>
                </a:effectLst>
              </a:rPr>
              <a:t>763 KB</a:t>
            </a:r>
            <a:br>
              <a:rPr lang="en-US">
                <a:effectLst>
                  <a:outerShdw blurRad="38100" dist="38100" dir="2700000" algn="tl">
                    <a:srgbClr val="C0C0C0"/>
                  </a:outerShdw>
                </a:effectLst>
              </a:rPr>
            </a:br>
            <a:r>
              <a:rPr lang="en-US">
                <a:effectLst>
                  <a:outerShdw blurRad="38100" dist="38100" dir="2700000" algn="tl">
                    <a:srgbClr val="C0C0C0"/>
                  </a:outerShdw>
                </a:effectLst>
              </a:rPr>
              <a:t>on disk</a:t>
            </a:r>
          </a:p>
        </p:txBody>
      </p:sp>
      <p:sp>
        <p:nvSpPr>
          <p:cNvPr id="24583" name="AutoShape 7"/>
          <p:cNvSpPr>
            <a:spLocks/>
          </p:cNvSpPr>
          <p:nvPr/>
        </p:nvSpPr>
        <p:spPr bwMode="auto">
          <a:xfrm>
            <a:off x="5026025" y="4343400"/>
            <a:ext cx="457200" cy="2133600"/>
          </a:xfrm>
          <a:prstGeom prst="rightBrace">
            <a:avLst>
              <a:gd name="adj1" fmla="val 38889"/>
              <a:gd name="adj2" fmla="val 50000"/>
            </a:avLst>
          </a:prstGeom>
          <a:noFill/>
          <a:ln w="9525">
            <a:solidFill>
              <a:schemeClr val="tx1"/>
            </a:solidFill>
            <a:round/>
            <a:headEnd/>
            <a:tailEnd/>
          </a:ln>
          <a:effectLst/>
        </p:spPr>
        <p:txBody>
          <a:bodyPr wrap="none" anchor="ctr"/>
          <a:lstStyle/>
          <a:p>
            <a:pPr>
              <a:defRPr/>
            </a:pPr>
            <a:endParaRPr lang="en-US"/>
          </a:p>
        </p:txBody>
      </p:sp>
      <p:sp>
        <p:nvSpPr>
          <p:cNvPr id="24584" name="Text Box 8"/>
          <p:cNvSpPr txBox="1">
            <a:spLocks noChangeArrowheads="1"/>
          </p:cNvSpPr>
          <p:nvPr/>
        </p:nvSpPr>
        <p:spPr bwMode="auto">
          <a:xfrm>
            <a:off x="5772150" y="5065713"/>
            <a:ext cx="1616075" cy="641350"/>
          </a:xfrm>
          <a:prstGeom prst="rect">
            <a:avLst/>
          </a:prstGeom>
          <a:noFill/>
          <a:ln w="9525">
            <a:noFill/>
            <a:miter lim="800000"/>
            <a:headEnd/>
            <a:tailEnd/>
          </a:ln>
          <a:effectLst/>
        </p:spPr>
        <p:txBody>
          <a:bodyPr>
            <a:spAutoFit/>
          </a:bodyPr>
          <a:lstStyle/>
          <a:p>
            <a:pPr>
              <a:defRPr/>
            </a:pPr>
            <a:r>
              <a:rPr lang="en-US">
                <a:effectLst>
                  <a:outerShdw blurRad="38100" dist="38100" dir="2700000" algn="tl">
                    <a:srgbClr val="C0C0C0"/>
                  </a:outerShdw>
                </a:effectLst>
              </a:rPr>
              <a:t>Compressed</a:t>
            </a:r>
          </a:p>
          <a:p>
            <a:pPr>
              <a:defRPr/>
            </a:pPr>
            <a:r>
              <a:rPr lang="en-US">
                <a:effectLst>
                  <a:outerShdw blurRad="38100" dist="38100" dir="2700000" algn="tl">
                    <a:srgbClr val="C0C0C0"/>
                  </a:outerShdw>
                </a:effectLst>
              </a:rPr>
              <a:t>157 KB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Backup and Restore Utility</a:t>
            </a:r>
          </a:p>
        </p:txBody>
      </p:sp>
      <p:sp>
        <p:nvSpPr>
          <p:cNvPr id="9" name="Content Placeholder 8"/>
          <p:cNvSpPr>
            <a:spLocks noGrp="1"/>
          </p:cNvSpPr>
          <p:nvPr>
            <p:ph idx="1"/>
          </p:nvPr>
        </p:nvSpPr>
        <p:spPr>
          <a:xfrm>
            <a:off x="76200" y="1143000"/>
            <a:ext cx="9067800" cy="1905000"/>
          </a:xfrm>
        </p:spPr>
        <p:txBody>
          <a:bodyPr>
            <a:noAutofit/>
          </a:bodyPr>
          <a:lstStyle/>
          <a:p>
            <a:r>
              <a:rPr lang="en-US" sz="2200" dirty="0"/>
              <a:t>A </a:t>
            </a:r>
            <a:r>
              <a:rPr lang="en-US" sz="2200" dirty="0">
                <a:solidFill>
                  <a:srgbClr val="0000CC"/>
                </a:solidFill>
              </a:rPr>
              <a:t>backup utility </a:t>
            </a:r>
            <a:r>
              <a:rPr lang="en-US" sz="2200" dirty="0"/>
              <a:t>allows users to copy files to another storage medium such as another hard disk, optical disc, USB flash drive, or tape</a:t>
            </a:r>
          </a:p>
          <a:p>
            <a:pPr marL="342900" lvl="1" indent="-342900">
              <a:buClr>
                <a:schemeClr val="accent1"/>
              </a:buClr>
              <a:buSzPct val="65000"/>
              <a:buFont typeface="Wingdings" pitchFamily="2" charset="2"/>
              <a:buChar char="n"/>
            </a:pPr>
            <a:r>
              <a:rPr kumimoji="1" lang="en-US" sz="2200" dirty="0">
                <a:solidFill>
                  <a:srgbClr val="000000"/>
                </a:solidFill>
              </a:rPr>
              <a:t>During the back up process, the utility monitors progress and alerts you if it needs additional media, such as another disc</a:t>
            </a:r>
          </a:p>
          <a:p>
            <a:pPr marL="342900" lvl="1" indent="-342900">
              <a:buClr>
                <a:schemeClr val="accent1"/>
              </a:buClr>
              <a:buSzPct val="65000"/>
              <a:buFont typeface="Wingdings" pitchFamily="2" charset="2"/>
              <a:buChar char="n"/>
            </a:pPr>
            <a:r>
              <a:rPr kumimoji="1" lang="en-US" sz="2200" dirty="0">
                <a:solidFill>
                  <a:srgbClr val="000000"/>
                </a:solidFill>
              </a:rPr>
              <a:t>Most compress files during backup to require less storage space</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6" name="Picture 12" descr="Fig08-20"/>
          <p:cNvPicPr>
            <a:picLocks noChangeAspect="1" noChangeArrowheads="1"/>
          </p:cNvPicPr>
          <p:nvPr/>
        </p:nvPicPr>
        <p:blipFill>
          <a:blip r:embed="rId3" cstate="print"/>
          <a:srcRect/>
          <a:stretch>
            <a:fillRect/>
          </a:stretch>
        </p:blipFill>
        <p:spPr bwMode="auto">
          <a:xfrm>
            <a:off x="4572000" y="3200400"/>
            <a:ext cx="4305300" cy="3209925"/>
          </a:xfrm>
          <a:prstGeom prst="rect">
            <a:avLst/>
          </a:prstGeom>
          <a:noFill/>
          <a:effectLst>
            <a:outerShdw dist="107763" dir="2700000" algn="ctr" rotWithShape="0">
              <a:srgbClr val="808080">
                <a:alpha val="50000"/>
              </a:srgbClr>
            </a:outerShdw>
          </a:effectLst>
        </p:spPr>
      </p:pic>
      <p:sp>
        <p:nvSpPr>
          <p:cNvPr id="8" name="Content Placeholder 8"/>
          <p:cNvSpPr txBox="1">
            <a:spLocks/>
          </p:cNvSpPr>
          <p:nvPr/>
        </p:nvSpPr>
        <p:spPr bwMode="auto">
          <a:xfrm>
            <a:off x="76200" y="3200400"/>
            <a:ext cx="4343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lvl="0" indent="-342900">
              <a:spcBef>
                <a:spcPct val="20000"/>
              </a:spcBef>
              <a:buClr>
                <a:schemeClr val="accent1"/>
              </a:buClr>
              <a:buSzPct val="65000"/>
              <a:buFont typeface="Wingdings" pitchFamily="2" charset="2"/>
              <a:buChar char="n"/>
            </a:pPr>
            <a:r>
              <a:rPr kumimoji="1" lang="en-US" sz="2200" kern="0" dirty="0">
                <a:solidFill>
                  <a:srgbClr val="000000"/>
                </a:solidFill>
                <a:effectLst/>
                <a:latin typeface="+mn-lt"/>
              </a:rPr>
              <a:t>By compressing the files, the backup program requires less storage space for the backup files than for the original files.</a:t>
            </a:r>
          </a:p>
          <a:p>
            <a:pPr marL="342900" lvl="0" indent="-342900">
              <a:spcBef>
                <a:spcPct val="20000"/>
              </a:spcBef>
              <a:buClr>
                <a:schemeClr val="accent1"/>
              </a:buClr>
              <a:buSzPct val="65000"/>
              <a:buFont typeface="Wingdings" pitchFamily="2" charset="2"/>
              <a:buChar char="n"/>
            </a:pPr>
            <a:r>
              <a:rPr kumimoji="1" lang="en-US" sz="2200" kern="0" dirty="0">
                <a:solidFill>
                  <a:srgbClr val="000000"/>
                </a:solidFill>
                <a:effectLst/>
                <a:latin typeface="+mn-lt"/>
              </a:rPr>
              <a:t>Because they are compressed, you usually cannot use backup files in their backed up form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2/3*#ppt_w"/>
                                          </p:val>
                                        </p:tav>
                                        <p:tav tm="100000">
                                          <p:val>
                                            <p:strVal val="#ppt_w"/>
                                          </p:val>
                                        </p:tav>
                                      </p:tavLst>
                                    </p:anim>
                                    <p:anim calcmode="lin" valueType="num">
                                      <p:cBhvr>
                                        <p:cTn id="8" dur="500" fill="hold"/>
                                        <p:tgtEl>
                                          <p:spTgt spid="6"/>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Backup and Restore Utility</a:t>
            </a:r>
          </a:p>
        </p:txBody>
      </p:sp>
      <p:sp>
        <p:nvSpPr>
          <p:cNvPr id="9" name="Content Placeholder 8"/>
          <p:cNvSpPr>
            <a:spLocks noGrp="1"/>
          </p:cNvSpPr>
          <p:nvPr>
            <p:ph idx="1"/>
          </p:nvPr>
        </p:nvSpPr>
        <p:spPr>
          <a:xfrm>
            <a:off x="457200" y="1219200"/>
            <a:ext cx="8458200" cy="2667000"/>
          </a:xfrm>
        </p:spPr>
        <p:txBody>
          <a:bodyPr>
            <a:normAutofit fontScale="92500" lnSpcReduction="20000"/>
          </a:bodyPr>
          <a:lstStyle/>
          <a:p>
            <a:r>
              <a:rPr lang="en-US" dirty="0"/>
              <a:t>A </a:t>
            </a:r>
            <a:r>
              <a:rPr lang="en-US" dirty="0">
                <a:solidFill>
                  <a:srgbClr val="0000CC"/>
                </a:solidFill>
              </a:rPr>
              <a:t>restore utility </a:t>
            </a:r>
            <a:r>
              <a:rPr lang="en-US" dirty="0"/>
              <a:t>reverses the process and returns backed up files to their original form</a:t>
            </a:r>
          </a:p>
          <a:p>
            <a:r>
              <a:rPr lang="en-US" dirty="0"/>
              <a:t>Backup utilities work with a restore utility</a:t>
            </a:r>
          </a:p>
          <a:p>
            <a:r>
              <a:rPr lang="en-US" dirty="0"/>
              <a:t>Most backup and restore utilities include a scheduler, which instructs the computer to perform a backup automatically on a regularly scheduled basis. </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Content Placeholder 8"/>
          <p:cNvPicPr>
            <a:picLocks noChangeAspect="1"/>
          </p:cNvPicPr>
          <p:nvPr/>
        </p:nvPicPr>
        <p:blipFill>
          <a:blip r:embed="rId3" cstate="print"/>
          <a:stretch>
            <a:fillRect/>
          </a:stretch>
        </p:blipFill>
        <p:spPr>
          <a:xfrm>
            <a:off x="5334000" y="3810000"/>
            <a:ext cx="3500438" cy="2667000"/>
          </a:xfrm>
          <a:prstGeom prst="rect">
            <a:avLst/>
          </a:prstGeom>
        </p:spPr>
      </p:pic>
      <p:sp>
        <p:nvSpPr>
          <p:cNvPr id="6" name="Content Placeholder 8"/>
          <p:cNvSpPr txBox="1">
            <a:spLocks/>
          </p:cNvSpPr>
          <p:nvPr/>
        </p:nvSpPr>
        <p:spPr bwMode="auto">
          <a:xfrm>
            <a:off x="381000" y="3962400"/>
            <a:ext cx="5029200" cy="2667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chemeClr val="accent1"/>
              </a:buClr>
              <a:buSzPct val="65000"/>
              <a:buFont typeface="Wingdings" pitchFamily="2" charset="2"/>
              <a:buChar char="n"/>
            </a:pPr>
            <a:r>
              <a:rPr lang="en-US" sz="2600" kern="0" dirty="0">
                <a:effectLst/>
                <a:latin typeface="+mn-lt"/>
              </a:rPr>
              <a:t>OS, such as </a:t>
            </a:r>
            <a:r>
              <a:rPr lang="en-US" sz="2600" kern="0" dirty="0">
                <a:solidFill>
                  <a:srgbClr val="0000CC"/>
                </a:solidFill>
                <a:effectLst/>
                <a:latin typeface="+mn-lt"/>
              </a:rPr>
              <a:t>Windows</a:t>
            </a:r>
            <a:r>
              <a:rPr lang="en-US" sz="2600" kern="0" dirty="0">
                <a:effectLst/>
                <a:latin typeface="+mn-lt"/>
              </a:rPr>
              <a:t>, include a backup and restore utility</a:t>
            </a:r>
          </a:p>
          <a:p>
            <a:pPr marL="342900" lvl="0" indent="-342900">
              <a:spcBef>
                <a:spcPct val="20000"/>
              </a:spcBef>
              <a:buClr>
                <a:schemeClr val="accent1"/>
              </a:buClr>
              <a:buSzPct val="65000"/>
              <a:buFont typeface="Wingdings" pitchFamily="2" charset="2"/>
              <a:buChar char="n"/>
            </a:pPr>
            <a:r>
              <a:rPr lang="en-US" sz="2600" kern="0" dirty="0">
                <a:effectLst/>
                <a:latin typeface="+mn-lt"/>
              </a:rPr>
              <a:t>When you purchase an external hard disk, it also usually includes a backup and restore utility</a:t>
            </a:r>
            <a:endParaRPr kumimoji="0" lang="en-US" sz="26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Utility</a:t>
            </a:r>
          </a:p>
        </p:txBody>
      </p:sp>
      <p:sp>
        <p:nvSpPr>
          <p:cNvPr id="3" name="Content Placeholder 2"/>
          <p:cNvSpPr>
            <a:spLocks noGrp="1"/>
          </p:cNvSpPr>
          <p:nvPr>
            <p:ph idx="1"/>
          </p:nvPr>
        </p:nvSpPr>
        <p:spPr>
          <a:xfrm>
            <a:off x="304800" y="1219200"/>
            <a:ext cx="3810000" cy="4835525"/>
          </a:xfrm>
        </p:spPr>
        <p:txBody>
          <a:bodyPr/>
          <a:lstStyle/>
          <a:p>
            <a:r>
              <a:rPr lang="en-US" dirty="0"/>
              <a:t>Compiles technical information about hardware and some software</a:t>
            </a:r>
          </a:p>
          <a:p>
            <a:r>
              <a:rPr lang="en-US" dirty="0"/>
              <a:t>Prepares report outlining problems</a:t>
            </a:r>
          </a:p>
        </p:txBody>
      </p:sp>
      <p:pic>
        <p:nvPicPr>
          <p:cNvPr id="4" name="Picture 16" descr="Fig08-19"/>
          <p:cNvPicPr>
            <a:picLocks noChangeAspect="1" noChangeArrowheads="1"/>
          </p:cNvPicPr>
          <p:nvPr/>
        </p:nvPicPr>
        <p:blipFill>
          <a:blip r:embed="rId2" cstate="print"/>
          <a:srcRect/>
          <a:stretch>
            <a:fillRect/>
          </a:stretch>
        </p:blipFill>
        <p:spPr bwMode="auto">
          <a:xfrm>
            <a:off x="5181600" y="1158874"/>
            <a:ext cx="3568700" cy="5288555"/>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Screen Saver</a:t>
            </a:r>
          </a:p>
        </p:txBody>
      </p:sp>
      <p:sp>
        <p:nvSpPr>
          <p:cNvPr id="9" name="Content Placeholder 8"/>
          <p:cNvSpPr>
            <a:spLocks noGrp="1"/>
          </p:cNvSpPr>
          <p:nvPr>
            <p:ph sz="half" idx="2"/>
          </p:nvPr>
        </p:nvSpPr>
        <p:spPr>
          <a:xfrm>
            <a:off x="457200" y="1143000"/>
            <a:ext cx="4876800" cy="5410199"/>
          </a:xfrm>
        </p:spPr>
        <p:txBody>
          <a:bodyPr/>
          <a:lstStyle/>
          <a:p>
            <a:r>
              <a:rPr lang="en-US" sz="3000" dirty="0"/>
              <a:t>A </a:t>
            </a:r>
            <a:r>
              <a:rPr lang="en-US" sz="3000" dirty="0">
                <a:solidFill>
                  <a:srgbClr val="0000CC"/>
                </a:solidFill>
              </a:rPr>
              <a:t>screen saver </a:t>
            </a:r>
            <a:r>
              <a:rPr lang="en-US" sz="3000" dirty="0"/>
              <a:t>causes a display device’s screen to show a moving image or blank screen if no activity occurs for a specified time</a:t>
            </a:r>
          </a:p>
          <a:p>
            <a:pPr marL="342900" lvl="1" indent="-342900">
              <a:buClr>
                <a:schemeClr val="accent1"/>
              </a:buClr>
              <a:buSzPct val="65000"/>
              <a:buFont typeface="Wingdings" pitchFamily="2" charset="2"/>
              <a:buChar char="n"/>
            </a:pPr>
            <a:r>
              <a:rPr kumimoji="1" lang="en-US" sz="3000" dirty="0">
                <a:solidFill>
                  <a:srgbClr val="000000"/>
                </a:solidFill>
              </a:rPr>
              <a:t>To secure computer, user configures screen saver to require password to </a:t>
            </a:r>
            <a:br>
              <a:rPr kumimoji="1" lang="en-US" sz="3000" dirty="0">
                <a:solidFill>
                  <a:srgbClr val="000000"/>
                </a:solidFill>
              </a:rPr>
            </a:br>
            <a:r>
              <a:rPr kumimoji="1" lang="en-US" sz="3000" dirty="0">
                <a:solidFill>
                  <a:srgbClr val="000000"/>
                </a:solidFill>
              </a:rPr>
              <a:t>deactivate</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700476"/>
            <a:ext cx="2133600" cy="2852724"/>
          </a:xfrm>
          <a:prstGeom prst="rect">
            <a:avLst/>
          </a:prstGeom>
        </p:spPr>
      </p:pic>
      <p:pic>
        <p:nvPicPr>
          <p:cNvPr id="13" name="Picture 45" descr="Fig08-0021"/>
          <p:cNvPicPr>
            <a:picLocks noChangeAspect="1" noChangeArrowheads="1"/>
          </p:cNvPicPr>
          <p:nvPr/>
        </p:nvPicPr>
        <p:blipFill>
          <a:blip r:embed="rId4" cstate="print"/>
          <a:srcRect/>
          <a:stretch>
            <a:fillRect/>
          </a:stretch>
        </p:blipFill>
        <p:spPr bwMode="auto">
          <a:xfrm>
            <a:off x="5663653" y="1219201"/>
            <a:ext cx="3166022" cy="2362200"/>
          </a:xfrm>
          <a:prstGeom prst="rect">
            <a:avLst/>
          </a:prstGeom>
          <a:noFill/>
          <a:effectLst>
            <a:outerShdw dist="107763" dir="2700000" algn="ctr" rotWithShape="0">
              <a:srgbClr val="808080">
                <a:alpha val="5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Windows CE</a:t>
            </a:r>
          </a:p>
        </p:txBody>
      </p:sp>
      <p:sp>
        <p:nvSpPr>
          <p:cNvPr id="46083" name="Rectangle 3"/>
          <p:cNvSpPr>
            <a:spLocks noGrp="1" noChangeArrowheads="1"/>
          </p:cNvSpPr>
          <p:nvPr>
            <p:ph idx="1"/>
          </p:nvPr>
        </p:nvSpPr>
        <p:spPr>
          <a:xfrm>
            <a:off x="304800" y="1143000"/>
            <a:ext cx="8610600" cy="5334000"/>
          </a:xfrm>
        </p:spPr>
        <p:txBody>
          <a:bodyPr>
            <a:normAutofit fontScale="77500" lnSpcReduction="20000"/>
          </a:bodyPr>
          <a:lstStyle/>
          <a:p>
            <a:r>
              <a:rPr lang="en-US" sz="3200" dirty="0"/>
              <a:t>Scaled-down Windows OS designed for use on communications, entertainment, and computing devices with limited functionality</a:t>
            </a:r>
          </a:p>
          <a:p>
            <a:r>
              <a:rPr lang="en-US" sz="3200" dirty="0"/>
              <a:t>Although a small OS, it supports wireless communications, multimedia and Web browsing</a:t>
            </a:r>
          </a:p>
          <a:p>
            <a:pPr lvl="0"/>
            <a:r>
              <a:rPr lang="en-US" sz="3200" dirty="0"/>
              <a:t>Windows CE is a GUI that supports color, sound, multitasking, multimedia, e-mail, Internet access, and Web browsing</a:t>
            </a:r>
          </a:p>
          <a:p>
            <a:pPr lvl="0"/>
            <a:r>
              <a:rPr lang="en-US" sz="3200" dirty="0"/>
              <a:t>A built-in file viewer allows users to view files created in popular programs such as Word, Excel, and PowerPoint </a:t>
            </a:r>
          </a:p>
          <a:p>
            <a:pPr lvl="0"/>
            <a:r>
              <a:rPr lang="en-US" sz="3200" dirty="0"/>
              <a:t>Devices equipped with Windows CE can communicate wirelessly with computers and other devices using </a:t>
            </a:r>
            <a:r>
              <a:rPr lang="en-US" sz="3200" dirty="0">
                <a:solidFill>
                  <a:srgbClr val="0000CC"/>
                </a:solidFill>
              </a:rPr>
              <a:t>Bluetooth or other wireless technologies</a:t>
            </a:r>
            <a:r>
              <a:rPr lang="en-US" sz="3200" dirty="0"/>
              <a:t>, </a:t>
            </a:r>
          </a:p>
          <a:p>
            <a:pPr lvl="1"/>
            <a:r>
              <a:rPr lang="en-US" sz="2800" dirty="0"/>
              <a:t>as long as the device is equipped with the necessary communications hardware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Firewall</a:t>
            </a:r>
          </a:p>
        </p:txBody>
      </p:sp>
      <p:sp>
        <p:nvSpPr>
          <p:cNvPr id="40963" name="Rectangle 3"/>
          <p:cNvSpPr>
            <a:spLocks noGrp="1" noChangeArrowheads="1"/>
          </p:cNvSpPr>
          <p:nvPr>
            <p:ph idx="1"/>
          </p:nvPr>
        </p:nvSpPr>
        <p:spPr>
          <a:xfrm>
            <a:off x="0" y="1066800"/>
            <a:ext cx="5334000" cy="5638800"/>
          </a:xfrm>
        </p:spPr>
        <p:txBody>
          <a:bodyPr/>
          <a:lstStyle/>
          <a:p>
            <a:pPr lvl="1"/>
            <a:r>
              <a:rPr lang="en-US" dirty="0"/>
              <a:t>Crucial utility</a:t>
            </a:r>
          </a:p>
          <a:p>
            <a:pPr lvl="1"/>
            <a:r>
              <a:rPr lang="en-US" dirty="0"/>
              <a:t>Detects and protects your computer from unauthorized  intruders</a:t>
            </a:r>
          </a:p>
          <a:p>
            <a:pPr lvl="1"/>
            <a:r>
              <a:rPr lang="en-US" dirty="0"/>
              <a:t>Makes computer invisible to hackers</a:t>
            </a:r>
          </a:p>
          <a:p>
            <a:pPr lvl="1"/>
            <a:r>
              <a:rPr lang="en-US" dirty="0"/>
              <a:t>Zone Alarm is a home firewall</a:t>
            </a:r>
          </a:p>
          <a:p>
            <a:pPr lvl="1"/>
            <a:r>
              <a:rPr lang="en-US" dirty="0"/>
              <a:t>Cisco sells hardware firewalls</a:t>
            </a:r>
          </a:p>
          <a:p>
            <a:pPr lvl="1"/>
            <a:r>
              <a:rPr lang="en-US" dirty="0"/>
              <a:t>Windows XP automatically enables the built-in personal firewall upon installation</a:t>
            </a:r>
          </a:p>
        </p:txBody>
      </p:sp>
      <p:pic>
        <p:nvPicPr>
          <p:cNvPr id="3074" name="Picture 2"/>
          <p:cNvPicPr>
            <a:picLocks noChangeAspect="1" noChangeArrowheads="1"/>
          </p:cNvPicPr>
          <p:nvPr/>
        </p:nvPicPr>
        <p:blipFill>
          <a:blip r:embed="rId3" cstate="print"/>
          <a:srcRect/>
          <a:stretch>
            <a:fillRect/>
          </a:stretch>
        </p:blipFill>
        <p:spPr bwMode="auto">
          <a:xfrm>
            <a:off x="5248275" y="1143000"/>
            <a:ext cx="3895725" cy="30861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5257800" y="4267200"/>
            <a:ext cx="3810000" cy="208597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a:t>Intrusion Detection</a:t>
            </a:r>
          </a:p>
        </p:txBody>
      </p:sp>
      <p:sp>
        <p:nvSpPr>
          <p:cNvPr id="41987" name="Rectangle 3"/>
          <p:cNvSpPr>
            <a:spLocks noGrp="1" noChangeArrowheads="1"/>
          </p:cNvSpPr>
          <p:nvPr>
            <p:ph idx="1"/>
          </p:nvPr>
        </p:nvSpPr>
        <p:spPr>
          <a:xfrm>
            <a:off x="304800" y="1219200"/>
            <a:ext cx="8534400" cy="5410200"/>
          </a:xfrm>
        </p:spPr>
        <p:txBody>
          <a:bodyPr>
            <a:normAutofit fontScale="85000" lnSpcReduction="20000"/>
          </a:bodyPr>
          <a:lstStyle/>
          <a:p>
            <a:r>
              <a:rPr lang="en-US" dirty="0"/>
              <a:t>monitors network or system activities for malicious activities or policy violations and produces reports to a Management Station</a:t>
            </a:r>
          </a:p>
          <a:p>
            <a:r>
              <a:rPr lang="en-US" dirty="0"/>
              <a:t>primarily focused on identifying possible incidents, logging information about them, and reporting attempts</a:t>
            </a:r>
          </a:p>
          <a:p>
            <a:r>
              <a:rPr lang="en-US" dirty="0"/>
              <a:t>differs from a firewall in that a firewall looks outwardly for intrusions in order to stop them from happening. </a:t>
            </a:r>
          </a:p>
          <a:p>
            <a:r>
              <a:rPr lang="en-US" dirty="0"/>
              <a:t>Firewalls limit access between networks to prevent intrusion and do not signal an attack from inside the network</a:t>
            </a:r>
          </a:p>
          <a:p>
            <a:r>
              <a:rPr lang="en-US" dirty="0"/>
              <a:t>Often part of a firewall package</a:t>
            </a:r>
          </a:p>
          <a:p>
            <a:r>
              <a:rPr lang="en-US" dirty="0"/>
              <a:t>Announces attempts to breach security</a:t>
            </a:r>
          </a:p>
          <a:p>
            <a:r>
              <a:rPr lang="en-US" dirty="0"/>
              <a:t>Snort is a Linux based package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Virus, Worm and Trojans</a:t>
            </a:r>
          </a:p>
        </p:txBody>
      </p:sp>
      <p:sp>
        <p:nvSpPr>
          <p:cNvPr id="9" name="Content Placeholder 8"/>
          <p:cNvSpPr>
            <a:spLocks noGrp="1"/>
          </p:cNvSpPr>
          <p:nvPr>
            <p:ph idx="1"/>
          </p:nvPr>
        </p:nvSpPr>
        <p:spPr>
          <a:xfrm>
            <a:off x="457200" y="1219201"/>
            <a:ext cx="8382000" cy="609600"/>
          </a:xfrm>
        </p:spPr>
        <p:txBody>
          <a:bodyPr/>
          <a:lstStyle/>
          <a:p>
            <a:endParaRPr lang="en-US" dirty="0"/>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graphicFrame>
        <p:nvGraphicFramePr>
          <p:cNvPr id="6" name="Content Placeholder 9"/>
          <p:cNvGraphicFramePr>
            <a:graphicFrameLocks/>
          </p:cNvGraphicFramePr>
          <p:nvPr/>
        </p:nvGraphicFramePr>
        <p:xfrm>
          <a:off x="152400" y="1219200"/>
          <a:ext cx="88392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6">
                                            <p:graphicEl>
                                              <a:dgm id="{9F5EF9B5-B5BA-472F-BC14-8AE6EFF2AC54}"/>
                                            </p:graphicEl>
                                          </p:spTgt>
                                        </p:tgtEl>
                                        <p:attrNameLst>
                                          <p:attrName>style.visibility</p:attrName>
                                        </p:attrNameLst>
                                      </p:cBhvr>
                                      <p:to>
                                        <p:strVal val="visible"/>
                                      </p:to>
                                    </p:set>
                                    <p:animEffect transition="in" filter="dissolve">
                                      <p:cBhvr>
                                        <p:cTn id="7" dur="500"/>
                                        <p:tgtEl>
                                          <p:spTgt spid="6">
                                            <p:graphicEl>
                                              <a:dgm id="{9F5EF9B5-B5BA-472F-BC14-8AE6EFF2AC54}"/>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6">
                                            <p:graphicEl>
                                              <a:dgm id="{C6DC7D56-C9A0-482C-BF89-9D9379CBDCE3}"/>
                                            </p:graphicEl>
                                          </p:spTgt>
                                        </p:tgtEl>
                                        <p:attrNameLst>
                                          <p:attrName>style.visibility</p:attrName>
                                        </p:attrNameLst>
                                      </p:cBhvr>
                                      <p:to>
                                        <p:strVal val="visible"/>
                                      </p:to>
                                    </p:set>
                                    <p:animEffect transition="in" filter="dissolve">
                                      <p:cBhvr>
                                        <p:cTn id="11" dur="500"/>
                                        <p:tgtEl>
                                          <p:spTgt spid="6">
                                            <p:graphicEl>
                                              <a:dgm id="{C6DC7D56-C9A0-482C-BF89-9D9379CBDCE3}"/>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6">
                                            <p:graphicEl>
                                              <a:dgm id="{5248C06A-9F81-498B-B541-0BD601391453}"/>
                                            </p:graphicEl>
                                          </p:spTgt>
                                        </p:tgtEl>
                                        <p:attrNameLst>
                                          <p:attrName>style.visibility</p:attrName>
                                        </p:attrNameLst>
                                      </p:cBhvr>
                                      <p:to>
                                        <p:strVal val="visible"/>
                                      </p:to>
                                    </p:set>
                                    <p:animEffect transition="in" filter="dissolve">
                                      <p:cBhvr>
                                        <p:cTn id="15" dur="500"/>
                                        <p:tgtEl>
                                          <p:spTgt spid="6">
                                            <p:graphicEl>
                                              <a:dgm id="{5248C06A-9F81-498B-B541-0BD601391453}"/>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6">
                                            <p:graphicEl>
                                              <a:dgm id="{DA07BBC9-B010-41A8-B74F-A97AE9769861}"/>
                                            </p:graphicEl>
                                          </p:spTgt>
                                        </p:tgtEl>
                                        <p:attrNameLst>
                                          <p:attrName>style.visibility</p:attrName>
                                        </p:attrNameLst>
                                      </p:cBhvr>
                                      <p:to>
                                        <p:strVal val="visible"/>
                                      </p:to>
                                    </p:set>
                                    <p:animEffect transition="in" filter="dissolve">
                                      <p:cBhvr>
                                        <p:cTn id="19" dur="500"/>
                                        <p:tgtEl>
                                          <p:spTgt spid="6">
                                            <p:graphicEl>
                                              <a:dgm id="{DA07BBC9-B010-41A8-B74F-A97AE9769861}"/>
                                            </p:graphicEl>
                                          </p:spTgt>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6">
                                            <p:graphicEl>
                                              <a:dgm id="{B3628D26-B909-48E3-A992-1512B13EDE5B}"/>
                                            </p:graphicEl>
                                          </p:spTgt>
                                        </p:tgtEl>
                                        <p:attrNameLst>
                                          <p:attrName>style.visibility</p:attrName>
                                        </p:attrNameLst>
                                      </p:cBhvr>
                                      <p:to>
                                        <p:strVal val="visible"/>
                                      </p:to>
                                    </p:set>
                                    <p:animEffect transition="in" filter="dissolve">
                                      <p:cBhvr>
                                        <p:cTn id="23" dur="500"/>
                                        <p:tgtEl>
                                          <p:spTgt spid="6">
                                            <p:graphicEl>
                                              <a:dgm id="{B3628D26-B909-48E3-A992-1512B13EDE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457200" y="990600"/>
            <a:ext cx="8229600" cy="3124200"/>
          </a:xfrm>
          <a:prstGeom prst="rect">
            <a:avLst/>
          </a:prstGeom>
          <a:noFill/>
          <a:ln w="9525">
            <a:noFill/>
            <a:miter lim="800000"/>
            <a:headEnd/>
            <a:tailEnd/>
          </a:ln>
        </p:spPr>
      </p:pic>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Signs of Virus Infection</a:t>
            </a:r>
          </a:p>
        </p:txBody>
      </p:sp>
      <p:sp>
        <p:nvSpPr>
          <p:cNvPr id="9" name="Content Placeholder 8"/>
          <p:cNvSpPr>
            <a:spLocks noGrp="1"/>
          </p:cNvSpPr>
          <p:nvPr>
            <p:ph idx="1"/>
          </p:nvPr>
        </p:nvSpPr>
        <p:spPr>
          <a:xfrm>
            <a:off x="228600" y="4114800"/>
            <a:ext cx="4343400" cy="2514600"/>
          </a:xfrm>
        </p:spPr>
        <p:txBody>
          <a:bodyPr>
            <a:normAutofit fontScale="92500" lnSpcReduction="20000"/>
          </a:bodyPr>
          <a:lstStyle/>
          <a:p>
            <a:r>
              <a:rPr lang="en-US" dirty="0"/>
              <a:t>Effective antivirus products not only detect and remove viruses; they also help you recover data that has been lost because of a virus</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3886200"/>
            <a:ext cx="4343400" cy="2895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a:t>Anti-Virus Software</a:t>
            </a:r>
          </a:p>
        </p:txBody>
      </p:sp>
      <p:sp>
        <p:nvSpPr>
          <p:cNvPr id="39939" name="Rectangle 3"/>
          <p:cNvSpPr>
            <a:spLocks noGrp="1" noChangeArrowheads="1"/>
          </p:cNvSpPr>
          <p:nvPr>
            <p:ph idx="1"/>
          </p:nvPr>
        </p:nvSpPr>
        <p:spPr>
          <a:xfrm>
            <a:off x="304800" y="1066800"/>
            <a:ext cx="8534400" cy="5562600"/>
          </a:xfrm>
        </p:spPr>
        <p:txBody>
          <a:bodyPr/>
          <a:lstStyle/>
          <a:p>
            <a:r>
              <a:rPr lang="en-US" dirty="0"/>
              <a:t>Crucial utility</a:t>
            </a:r>
          </a:p>
          <a:p>
            <a:r>
              <a:rPr lang="en-US" dirty="0"/>
              <a:t>Identifies and removes viruses in memory, storage media and incoming files</a:t>
            </a:r>
          </a:p>
          <a:p>
            <a:r>
              <a:rPr lang="en-US" dirty="0"/>
              <a:t>Most antivirus programs also protect against worms and Trojan horses</a:t>
            </a:r>
          </a:p>
          <a:p>
            <a:r>
              <a:rPr lang="en-US" dirty="0"/>
              <a:t>Must be updated regularly</a:t>
            </a:r>
          </a:p>
          <a:p>
            <a:r>
              <a:rPr lang="en-US" dirty="0"/>
              <a:t>Popular Antivirus Programs</a:t>
            </a:r>
          </a:p>
          <a:p>
            <a:pPr lvl="1"/>
            <a:r>
              <a:rPr lang="en-US" dirty="0"/>
              <a:t>McAfee, Norton Anti-Virus, Microsoft Security Essential, </a:t>
            </a:r>
            <a:r>
              <a:rPr lang="en-US" dirty="0" err="1"/>
              <a:t>Kaspersky</a:t>
            </a:r>
            <a:endParaRPr lang="en-US" dirty="0"/>
          </a:p>
          <a:p>
            <a:r>
              <a:rPr lang="en-US" dirty="0"/>
              <a:t>McAfee and Norton offer Web-based antivirus programs</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Spyware and Adware</a:t>
            </a:r>
          </a:p>
        </p:txBody>
      </p:sp>
      <p:sp>
        <p:nvSpPr>
          <p:cNvPr id="9" name="Content Placeholder 8"/>
          <p:cNvSpPr>
            <a:spLocks noGrp="1"/>
          </p:cNvSpPr>
          <p:nvPr>
            <p:ph idx="1"/>
          </p:nvPr>
        </p:nvSpPr>
        <p:spPr>
          <a:xfrm>
            <a:off x="228600" y="4038600"/>
            <a:ext cx="8610600" cy="2514600"/>
          </a:xfrm>
        </p:spPr>
        <p:txBody>
          <a:bodyPr>
            <a:normAutofit fontScale="92500" lnSpcReduction="10000"/>
          </a:bodyPr>
          <a:lstStyle/>
          <a:p>
            <a:r>
              <a:rPr lang="en-US" dirty="0"/>
              <a:t>Some OS and antivirus programs include spyware and adware removers</a:t>
            </a:r>
          </a:p>
          <a:p>
            <a:r>
              <a:rPr lang="en-US" dirty="0"/>
              <a:t>Popular stand-alone spyware and adware removers include </a:t>
            </a:r>
          </a:p>
          <a:p>
            <a:pPr lvl="1"/>
            <a:r>
              <a:rPr lang="en-US" dirty="0"/>
              <a:t>Ad-Aware, Spy Sweeper, </a:t>
            </a:r>
            <a:r>
              <a:rPr lang="en-US" dirty="0" err="1"/>
              <a:t>Spybot</a:t>
            </a:r>
            <a:r>
              <a:rPr lang="en-US" dirty="0"/>
              <a:t> – Search and Destroy, and Windows Defender.</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graphicFrame>
        <p:nvGraphicFramePr>
          <p:cNvPr id="6" name="Content Placeholder 6"/>
          <p:cNvGraphicFramePr>
            <a:graphicFrameLocks/>
          </p:cNvGraphicFramePr>
          <p:nvPr/>
        </p:nvGraphicFramePr>
        <p:xfrm>
          <a:off x="228600" y="1143000"/>
          <a:ext cx="86868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6">
                                            <p:graphicEl>
                                              <a:dgm id="{ECFF6D2F-1716-4CC6-8AF2-3C728EAD2A5F}"/>
                                            </p:graphicEl>
                                          </p:spTgt>
                                        </p:tgtEl>
                                        <p:attrNameLst>
                                          <p:attrName>style.visibility</p:attrName>
                                        </p:attrNameLst>
                                      </p:cBhvr>
                                      <p:to>
                                        <p:strVal val="visible"/>
                                      </p:to>
                                    </p:set>
                                    <p:animEffect transition="in" filter="dissolve">
                                      <p:cBhvr>
                                        <p:cTn id="7" dur="500"/>
                                        <p:tgtEl>
                                          <p:spTgt spid="6">
                                            <p:graphicEl>
                                              <a:dgm id="{ECFF6D2F-1716-4CC6-8AF2-3C728EAD2A5F}"/>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6">
                                            <p:graphicEl>
                                              <a:dgm id="{06338771-C5CC-4C92-8F07-B7A6D5B08758}"/>
                                            </p:graphicEl>
                                          </p:spTgt>
                                        </p:tgtEl>
                                        <p:attrNameLst>
                                          <p:attrName>style.visibility</p:attrName>
                                        </p:attrNameLst>
                                      </p:cBhvr>
                                      <p:to>
                                        <p:strVal val="visible"/>
                                      </p:to>
                                    </p:set>
                                    <p:animEffect transition="in" filter="dissolve">
                                      <p:cBhvr>
                                        <p:cTn id="11" dur="500"/>
                                        <p:tgtEl>
                                          <p:spTgt spid="6">
                                            <p:graphicEl>
                                              <a:dgm id="{06338771-C5CC-4C92-8F07-B7A6D5B08758}"/>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6">
                                            <p:graphicEl>
                                              <a:dgm id="{287420CF-4251-4B98-8672-2673F2485A24}"/>
                                            </p:graphicEl>
                                          </p:spTgt>
                                        </p:tgtEl>
                                        <p:attrNameLst>
                                          <p:attrName>style.visibility</p:attrName>
                                        </p:attrNameLst>
                                      </p:cBhvr>
                                      <p:to>
                                        <p:strVal val="visible"/>
                                      </p:to>
                                    </p:set>
                                    <p:animEffect transition="in" filter="dissolve">
                                      <p:cBhvr>
                                        <p:cTn id="15" dur="500"/>
                                        <p:tgtEl>
                                          <p:spTgt spid="6">
                                            <p:graphicEl>
                                              <a:dgm id="{287420CF-4251-4B98-8672-2673F2485A24}"/>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6">
                                            <p:graphicEl>
                                              <a:dgm id="{BAA92AB4-1D20-4D91-9880-62B669A47315}"/>
                                            </p:graphicEl>
                                          </p:spTgt>
                                        </p:tgtEl>
                                        <p:attrNameLst>
                                          <p:attrName>style.visibility</p:attrName>
                                        </p:attrNameLst>
                                      </p:cBhvr>
                                      <p:to>
                                        <p:strVal val="visible"/>
                                      </p:to>
                                    </p:set>
                                    <p:animEffect transition="in" filter="dissolve">
                                      <p:cBhvr>
                                        <p:cTn id="19" dur="500"/>
                                        <p:tgtEl>
                                          <p:spTgt spid="6">
                                            <p:graphicEl>
                                              <a:dgm id="{BAA92AB4-1D20-4D91-9880-62B669A473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Internet Filters</a:t>
            </a:r>
          </a:p>
        </p:txBody>
      </p:sp>
      <p:sp>
        <p:nvSpPr>
          <p:cNvPr id="9" name="Content Placeholder 8"/>
          <p:cNvSpPr>
            <a:spLocks noGrp="1"/>
          </p:cNvSpPr>
          <p:nvPr>
            <p:ph idx="1"/>
          </p:nvPr>
        </p:nvSpPr>
        <p:spPr>
          <a:xfrm>
            <a:off x="228600" y="1066800"/>
            <a:ext cx="8610600" cy="5410200"/>
          </a:xfrm>
        </p:spPr>
        <p:txBody>
          <a:bodyPr>
            <a:normAutofit fontScale="92500" lnSpcReduction="10000"/>
          </a:bodyPr>
          <a:lstStyle/>
          <a:p>
            <a:r>
              <a:rPr lang="en-US" dirty="0"/>
              <a:t>Filters are programs that remove or block certain items from being displayed</a:t>
            </a:r>
          </a:p>
          <a:p>
            <a:pPr lvl="1"/>
            <a:r>
              <a:rPr lang="en-US" dirty="0"/>
              <a:t>Web filters</a:t>
            </a:r>
          </a:p>
          <a:p>
            <a:pPr lvl="2"/>
            <a:r>
              <a:rPr lang="en-US" dirty="0"/>
              <a:t>restricts access to certain material on the Web. Some restrict access to specific Web sites</a:t>
            </a:r>
          </a:p>
          <a:p>
            <a:pPr lvl="1"/>
            <a:r>
              <a:rPr lang="en-US" dirty="0"/>
              <a:t>Anti-spam programs</a:t>
            </a:r>
          </a:p>
          <a:p>
            <a:pPr lvl="2"/>
            <a:r>
              <a:rPr lang="en-US" dirty="0"/>
              <a:t>a filtering program that attempts to remove spam before it reaches your inbox</a:t>
            </a:r>
          </a:p>
          <a:p>
            <a:pPr lvl="1"/>
            <a:r>
              <a:rPr lang="en-US" dirty="0"/>
              <a:t>Phishing filters</a:t>
            </a:r>
          </a:p>
          <a:p>
            <a:pPr lvl="2"/>
            <a:r>
              <a:rPr lang="en-US" dirty="0"/>
              <a:t>a program that warns or blocks you from potentially fraudulent or suspicious Web sites. Some Web browsers include phishing filters</a:t>
            </a:r>
          </a:p>
          <a:p>
            <a:pPr lvl="1"/>
            <a:r>
              <a:rPr lang="en-US" dirty="0"/>
              <a:t>Pop-up blockers</a:t>
            </a:r>
          </a:p>
          <a:p>
            <a:pPr lvl="2"/>
            <a:r>
              <a:rPr lang="en-US" dirty="0"/>
              <a:t>a filtering program that stops pop-up ads from displaying on Web pages. Many web browsers include a pop up blocker.</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Media Player</a:t>
            </a:r>
          </a:p>
        </p:txBody>
      </p:sp>
      <p:sp>
        <p:nvSpPr>
          <p:cNvPr id="9" name="Content Placeholder 8"/>
          <p:cNvSpPr>
            <a:spLocks noGrp="1"/>
          </p:cNvSpPr>
          <p:nvPr>
            <p:ph idx="1"/>
          </p:nvPr>
        </p:nvSpPr>
        <p:spPr>
          <a:xfrm>
            <a:off x="457200" y="1143000"/>
            <a:ext cx="5334000" cy="5486400"/>
          </a:xfrm>
        </p:spPr>
        <p:txBody>
          <a:bodyPr/>
          <a:lstStyle/>
          <a:p>
            <a:r>
              <a:rPr lang="en-US" dirty="0"/>
              <a:t>allows you to view images and animation, listen to audio, and watch video files on your computer</a:t>
            </a:r>
          </a:p>
          <a:p>
            <a:r>
              <a:rPr lang="en-US" dirty="0"/>
              <a:t>Windows includes Windows Media Player. </a:t>
            </a:r>
          </a:p>
          <a:p>
            <a:r>
              <a:rPr lang="en-US" dirty="0"/>
              <a:t>Other popular media players are </a:t>
            </a:r>
          </a:p>
          <a:p>
            <a:pPr lvl="1"/>
            <a:r>
              <a:rPr lang="en-US" dirty="0"/>
              <a:t>iTunes, </a:t>
            </a:r>
            <a:r>
              <a:rPr lang="en-US" dirty="0" err="1"/>
              <a:t>Vlc</a:t>
            </a:r>
            <a:r>
              <a:rPr lang="en-US" dirty="0"/>
              <a:t> Media Player, RealPlayer, and Rhapsody</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1219200"/>
            <a:ext cx="3124200" cy="24864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Disk Burning Software</a:t>
            </a:r>
          </a:p>
        </p:txBody>
      </p:sp>
      <p:sp>
        <p:nvSpPr>
          <p:cNvPr id="9" name="Content Placeholder 8"/>
          <p:cNvSpPr>
            <a:spLocks noGrp="1"/>
          </p:cNvSpPr>
          <p:nvPr>
            <p:ph idx="1"/>
          </p:nvPr>
        </p:nvSpPr>
        <p:spPr>
          <a:xfrm>
            <a:off x="457200" y="1219201"/>
            <a:ext cx="8382000" cy="1600200"/>
          </a:xfrm>
        </p:spPr>
        <p:txBody>
          <a:bodyPr/>
          <a:lstStyle/>
          <a:p>
            <a:r>
              <a:rPr lang="en-US" dirty="0">
                <a:solidFill>
                  <a:srgbClr val="0000CC"/>
                </a:solidFill>
              </a:rPr>
              <a:t>Disc burning software</a:t>
            </a:r>
            <a:r>
              <a:rPr lang="en-US" dirty="0">
                <a:solidFill>
                  <a:srgbClr val="67588E"/>
                </a:solidFill>
              </a:rPr>
              <a:t> </a:t>
            </a:r>
            <a:r>
              <a:rPr lang="en-US" dirty="0"/>
              <a:t>writes text, graphics, audio, and video files on a recordable or rewritable optical disc, CD, DVD, </a:t>
            </a:r>
            <a:r>
              <a:rPr lang="en-US" dirty="0" err="1"/>
              <a:t>Blu</a:t>
            </a:r>
            <a:r>
              <a:rPr lang="en-US" dirty="0"/>
              <a:t>-Ray</a:t>
            </a:r>
            <a:endParaRPr lang="en-US" b="1" dirty="0"/>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Content Placeholder 14" descr="Fig8-39.gif"/>
          <p:cNvPicPr>
            <a:picLocks noChangeAspect="1"/>
          </p:cNvPicPr>
          <p:nvPr/>
        </p:nvPicPr>
        <p:blipFill>
          <a:blip r:embed="rId3" cstate="print"/>
          <a:stretch>
            <a:fillRect/>
          </a:stretch>
        </p:blipFill>
        <p:spPr>
          <a:xfrm>
            <a:off x="5715000" y="3028333"/>
            <a:ext cx="2770429" cy="3448667"/>
          </a:xfrm>
          <a:prstGeom prst="rect">
            <a:avLst/>
          </a:prstGeom>
        </p:spPr>
      </p:pic>
      <p:pic>
        <p:nvPicPr>
          <p:cNvPr id="6" name="Picture 10" descr="Fig08-38"/>
          <p:cNvPicPr>
            <a:picLocks noChangeAspect="1" noChangeArrowheads="1"/>
          </p:cNvPicPr>
          <p:nvPr/>
        </p:nvPicPr>
        <p:blipFill>
          <a:blip r:embed="rId4" cstate="print"/>
          <a:srcRect/>
          <a:stretch>
            <a:fillRect/>
          </a:stretch>
        </p:blipFill>
        <p:spPr bwMode="auto">
          <a:xfrm>
            <a:off x="304800" y="3581400"/>
            <a:ext cx="5080528" cy="3124200"/>
          </a:xfrm>
          <a:prstGeom prst="rect">
            <a:avLst/>
          </a:prstGeom>
          <a:noFill/>
          <a:effectLst>
            <a:outerShdw dist="107763" dir="2700000" algn="ctr" rotWithShape="0">
              <a:srgbClr val="808080">
                <a:alpha val="50000"/>
              </a:srgb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2500"/>
                            </p:stCondLst>
                            <p:childTnLst>
                              <p:par>
                                <p:cTn id="9" presetID="2" presetClass="entr" presetSubtype="4"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
          <p:cNvSpPr>
            <a:spLocks noGrp="1" noChangeArrowheads="1"/>
          </p:cNvSpPr>
          <p:nvPr>
            <p:ph type="title"/>
          </p:nvPr>
        </p:nvSpPr>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PC Maintenance Utility</a:t>
            </a:r>
          </a:p>
        </p:txBody>
      </p:sp>
      <p:sp>
        <p:nvSpPr>
          <p:cNvPr id="9" name="Content Placeholder 8"/>
          <p:cNvSpPr>
            <a:spLocks noGrp="1"/>
          </p:cNvSpPr>
          <p:nvPr>
            <p:ph idx="1"/>
          </p:nvPr>
        </p:nvSpPr>
        <p:spPr>
          <a:xfrm>
            <a:off x="457200" y="1219200"/>
            <a:ext cx="6096000" cy="4835525"/>
          </a:xfrm>
        </p:spPr>
        <p:txBody>
          <a:bodyPr/>
          <a:lstStyle/>
          <a:p>
            <a:r>
              <a:rPr lang="en-US" dirty="0"/>
              <a:t>A </a:t>
            </a:r>
            <a:r>
              <a:rPr lang="en-US" dirty="0">
                <a:solidFill>
                  <a:srgbClr val="0000CC"/>
                </a:solidFill>
              </a:rPr>
              <a:t>personal computer maintenance utility </a:t>
            </a:r>
            <a:r>
              <a:rPr lang="en-US" dirty="0"/>
              <a:t>identifies and fixes operating system problems, detects and repairs disk problems, and includes the capability of improving a computer’s performance</a:t>
            </a:r>
          </a:p>
          <a:p>
            <a:r>
              <a:rPr lang="en-US" dirty="0"/>
              <a:t>some utilities continuously monitor a computer while you use it to identify and repair problems before they occur. </a:t>
            </a:r>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pic>
        <p:nvPicPr>
          <p:cNvPr id="5"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705600" y="1143000"/>
            <a:ext cx="2158415" cy="2767384"/>
          </a:xfrm>
          <a:prstGeom prst="rect">
            <a:avLst/>
          </a:prstGeom>
          <a:noFill/>
          <a:ln w="9525">
            <a:noFill/>
            <a:miter lim="800000"/>
            <a:headEnd/>
            <a:tailEnd/>
          </a:ln>
        </p:spPr>
      </p:pic>
      <p:pic>
        <p:nvPicPr>
          <p:cNvPr id="6"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858000" y="3810000"/>
            <a:ext cx="1816775" cy="2691519"/>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CE</a:t>
            </a:r>
          </a:p>
        </p:txBody>
      </p:sp>
      <p:sp>
        <p:nvSpPr>
          <p:cNvPr id="3" name="Content Placeholder 2"/>
          <p:cNvSpPr>
            <a:spLocks noGrp="1"/>
          </p:cNvSpPr>
          <p:nvPr>
            <p:ph idx="1"/>
          </p:nvPr>
        </p:nvSpPr>
        <p:spPr>
          <a:xfrm>
            <a:off x="228600" y="1219200"/>
            <a:ext cx="8610600" cy="5486400"/>
          </a:xfrm>
        </p:spPr>
        <p:txBody>
          <a:bodyPr>
            <a:normAutofit fontScale="92500"/>
          </a:bodyPr>
          <a:lstStyle/>
          <a:p>
            <a:pPr lvl="0"/>
            <a:r>
              <a:rPr lang="en-US" dirty="0"/>
              <a:t>Allows for the use of smaller versions of Microsoft Word, Excel, Internet Explorer and Outlook. </a:t>
            </a:r>
          </a:p>
          <a:p>
            <a:pPr lvl="1"/>
            <a:r>
              <a:rPr lang="en-US" dirty="0"/>
              <a:t>Microsoft is positioning a version of Windows CE for the automotive market, calling it Windows Automotive.</a:t>
            </a:r>
          </a:p>
          <a:p>
            <a:pPr lvl="0"/>
            <a:r>
              <a:rPr lang="en-US" dirty="0"/>
              <a:t>Examples of devices that use Windows CE include </a:t>
            </a:r>
          </a:p>
          <a:p>
            <a:pPr lvl="1"/>
            <a:r>
              <a:rPr lang="en-US" dirty="0"/>
              <a:t>VoIP telephones, industrial control devices</a:t>
            </a:r>
          </a:p>
          <a:p>
            <a:pPr lvl="1"/>
            <a:r>
              <a:rPr lang="en-US" dirty="0"/>
              <a:t>digital cameras, point-of-sale terminals</a:t>
            </a:r>
          </a:p>
          <a:p>
            <a:pPr lvl="1"/>
            <a:r>
              <a:rPr lang="en-US" dirty="0"/>
              <a:t>automated teller machines,  digital photo frames</a:t>
            </a:r>
          </a:p>
          <a:p>
            <a:pPr lvl="1"/>
            <a:r>
              <a:rPr lang="en-US" dirty="0"/>
              <a:t>fuel pumps, security robots, handheld navigation devices</a:t>
            </a:r>
          </a:p>
          <a:p>
            <a:pPr lvl="1"/>
            <a:r>
              <a:rPr lang="en-US" dirty="0"/>
              <a:t>portable media players, ticket machines, and</a:t>
            </a:r>
          </a:p>
          <a:p>
            <a:pPr lvl="1"/>
            <a:r>
              <a:rPr lang="en-US" dirty="0"/>
              <a:t>computerized sewing machines.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Websites</a:t>
            </a:r>
          </a:p>
        </p:txBody>
      </p:sp>
      <p:sp>
        <p:nvSpPr>
          <p:cNvPr id="6"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7" name="Content Placeholder 6"/>
          <p:cNvSpPr>
            <a:spLocks noGrp="1"/>
          </p:cNvSpPr>
          <p:nvPr>
            <p:ph idx="1"/>
          </p:nvPr>
        </p:nvSpPr>
        <p:spPr>
          <a:xfrm>
            <a:off x="152400" y="1219200"/>
            <a:ext cx="8839200" cy="5181600"/>
          </a:xfrm>
        </p:spPr>
        <p:txBody>
          <a:bodyPr/>
          <a:lstStyle/>
          <a:p>
            <a:r>
              <a:rPr lang="en-US" sz="2700" dirty="0">
                <a:hlinkClick r:id="rId2"/>
              </a:rPr>
              <a:t>https://en.wikipedia.org/wiki/Mobile_operating_system</a:t>
            </a:r>
            <a:endParaRPr lang="en-US" sz="2700" dirty="0"/>
          </a:p>
          <a:p>
            <a:r>
              <a:rPr lang="en-US" dirty="0">
                <a:hlinkClick r:id="rId3"/>
              </a:rPr>
              <a:t>https://en.wikipedia.org/wiki/Palm_OS</a:t>
            </a:r>
            <a:endParaRPr lang="en-US" dirty="0"/>
          </a:p>
          <a:p>
            <a:r>
              <a:rPr lang="en-US" dirty="0">
                <a:hlinkClick r:id="rId4"/>
              </a:rPr>
              <a:t>https://en.wikipedia.org/wiki/BlackBerry_OS</a:t>
            </a:r>
            <a:endParaRPr lang="en-US" dirty="0"/>
          </a:p>
          <a:p>
            <a:r>
              <a:rPr lang="en-US" dirty="0">
                <a:hlinkClick r:id="rId5"/>
              </a:rPr>
              <a:t>https://en.wikipedia.org/wiki/IOS_(Apple)</a:t>
            </a:r>
            <a:endParaRPr lang="en-US" dirty="0"/>
          </a:p>
          <a:p>
            <a:r>
              <a:rPr lang="en-US" dirty="0">
                <a:hlinkClick r:id="rId6"/>
              </a:rPr>
              <a:t>https://en.wikipedia.org/wiki/Symbian_OS</a:t>
            </a:r>
            <a:endParaRPr lang="en-US" dirty="0"/>
          </a:p>
          <a:p>
            <a:r>
              <a:rPr lang="en-US" dirty="0">
                <a:hlinkClick r:id="rId7"/>
              </a:rPr>
              <a:t>https://en.wikipedia.org/wiki/Pocket_PC</a:t>
            </a:r>
            <a:endParaRPr lang="en-US" dirty="0"/>
          </a:p>
          <a:p>
            <a:r>
              <a:rPr lang="en-US" dirty="0">
                <a:hlinkClick r:id="rId8"/>
              </a:rPr>
              <a:t>https://en.wikipedia.org/wiki/Utility_software</a:t>
            </a:r>
            <a:endParaRPr lang="en-US" dirty="0"/>
          </a:p>
          <a:p>
            <a:endParaRPr lang="en-US" dirty="0"/>
          </a:p>
          <a:p>
            <a:endParaRPr lang="en-US" dirty="0"/>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Windows CE</a:t>
            </a:r>
          </a:p>
        </p:txBody>
      </p:sp>
      <p:sp>
        <p:nvSpPr>
          <p:cNvPr id="46083" name="Rectangle 3"/>
          <p:cNvSpPr>
            <a:spLocks noGrp="1" noChangeArrowheads="1"/>
          </p:cNvSpPr>
          <p:nvPr>
            <p:ph idx="1"/>
          </p:nvPr>
        </p:nvSpPr>
        <p:spPr>
          <a:xfrm>
            <a:off x="304800" y="1143000"/>
            <a:ext cx="5029200" cy="5410200"/>
          </a:xfrm>
        </p:spPr>
        <p:txBody>
          <a:bodyPr>
            <a:normAutofit/>
          </a:bodyPr>
          <a:lstStyle/>
          <a:p>
            <a:r>
              <a:rPr lang="en-US" dirty="0"/>
              <a:t>Also provided as a kit to manufacturers</a:t>
            </a:r>
          </a:p>
          <a:p>
            <a:pPr lvl="1"/>
            <a:r>
              <a:rPr lang="en-US" dirty="0"/>
              <a:t>Customized for each device</a:t>
            </a:r>
          </a:p>
          <a:p>
            <a:r>
              <a:rPr lang="en-US" dirty="0"/>
              <a:t>Not based on a desktop OS</a:t>
            </a:r>
          </a:p>
          <a:p>
            <a:pPr lvl="1"/>
            <a:r>
              <a:rPr lang="en-US" dirty="0"/>
              <a:t>Latest version is designed specially for embedded devices requiring a real-time OS</a:t>
            </a:r>
          </a:p>
        </p:txBody>
      </p:sp>
      <p:pic>
        <p:nvPicPr>
          <p:cNvPr id="4" name="Content Placeholder 6" descr="Fig8-22.gif"/>
          <p:cNvPicPr>
            <a:picLocks noChangeAspect="1"/>
          </p:cNvPicPr>
          <p:nvPr/>
        </p:nvPicPr>
        <p:blipFill>
          <a:blip r:embed="rId3" cstate="print">
            <a:clrChange>
              <a:clrFrom>
                <a:srgbClr val="FFFFFF"/>
              </a:clrFrom>
              <a:clrTo>
                <a:srgbClr val="FFFFFF">
                  <a:alpha val="0"/>
                </a:srgbClr>
              </a:clrTo>
            </a:clrChange>
          </a:blip>
          <a:stretch>
            <a:fillRect/>
          </a:stretch>
        </p:blipFill>
        <p:spPr bwMode="auto">
          <a:xfrm>
            <a:off x="5181600" y="1219200"/>
            <a:ext cx="3699029" cy="1905000"/>
          </a:xfrm>
          <a:prstGeom prst="rect">
            <a:avLst/>
          </a:prstGeom>
          <a:noFill/>
          <a:ln w="9525">
            <a:noFill/>
            <a:miter lim="800000"/>
            <a:headEnd/>
            <a:tailEnd/>
          </a:ln>
        </p:spPr>
      </p:pic>
      <p:sp>
        <p:nvSpPr>
          <p:cNvPr id="5" name="TextBox 4"/>
          <p:cNvSpPr txBox="1"/>
          <p:nvPr/>
        </p:nvSpPr>
        <p:spPr>
          <a:xfrm>
            <a:off x="5105400" y="3219271"/>
            <a:ext cx="3809999" cy="1200329"/>
          </a:xfrm>
          <a:prstGeom prst="rect">
            <a:avLst/>
          </a:prstGeom>
          <a:noFill/>
        </p:spPr>
        <p:txBody>
          <a:bodyPr wrap="square" rtlCol="0">
            <a:spAutoFit/>
          </a:bodyPr>
          <a:lstStyle/>
          <a:p>
            <a:pPr algn="just"/>
            <a:r>
              <a:rPr lang="en-US" dirty="0">
                <a:effectLst/>
              </a:rPr>
              <a:t>This sewing machine uses Windows Embedded CE to assist with stitching quilts, garments, crafts, decorations, and embroidery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Mobile</a:t>
            </a:r>
          </a:p>
        </p:txBody>
      </p:sp>
      <p:sp>
        <p:nvSpPr>
          <p:cNvPr id="3" name="Content Placeholder 2"/>
          <p:cNvSpPr>
            <a:spLocks noGrp="1"/>
          </p:cNvSpPr>
          <p:nvPr>
            <p:ph idx="1"/>
          </p:nvPr>
        </p:nvSpPr>
        <p:spPr>
          <a:xfrm>
            <a:off x="304800" y="1219200"/>
            <a:ext cx="7010400" cy="5410200"/>
          </a:xfrm>
        </p:spPr>
        <p:txBody>
          <a:bodyPr/>
          <a:lstStyle/>
          <a:p>
            <a:r>
              <a:rPr lang="en-US" dirty="0"/>
              <a:t>based on Windows Embedded CE, includes functionality, programs, and a user interface designed for specific types of smart phones and PDAs</a:t>
            </a:r>
          </a:p>
          <a:p>
            <a:r>
              <a:rPr lang="en-US" dirty="0"/>
              <a:t>Devices with a touch screen use</a:t>
            </a:r>
          </a:p>
          <a:p>
            <a:pPr lvl="1"/>
            <a:r>
              <a:rPr lang="en-US" dirty="0"/>
              <a:t>Windows Mobile Professional, and </a:t>
            </a:r>
          </a:p>
          <a:p>
            <a:r>
              <a:rPr lang="en-US" dirty="0"/>
              <a:t>Devices without touch screens use</a:t>
            </a:r>
          </a:p>
          <a:p>
            <a:pPr lvl="1"/>
            <a:r>
              <a:rPr lang="en-US" dirty="0"/>
              <a:t>Windows Mobile Standard</a:t>
            </a:r>
          </a:p>
          <a:p>
            <a:r>
              <a:rPr lang="en-US" dirty="0"/>
              <a:t>Allows for the use of smaller versions of Microsoft Word, Excel, Internet Explorer and Outlook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1219200"/>
            <a:ext cx="1358305" cy="2819400"/>
          </a:xfrm>
          <a:prstGeom prst="rect">
            <a:avLst/>
          </a:prstGeom>
        </p:spPr>
      </p:pic>
      <p:sp>
        <p:nvSpPr>
          <p:cNvPr id="5" name="TextBox 4"/>
          <p:cNvSpPr txBox="1"/>
          <p:nvPr/>
        </p:nvSpPr>
        <p:spPr>
          <a:xfrm>
            <a:off x="7315200" y="4191000"/>
            <a:ext cx="1600200" cy="923330"/>
          </a:xfrm>
          <a:prstGeom prst="rect">
            <a:avLst/>
          </a:prstGeom>
          <a:noFill/>
        </p:spPr>
        <p:txBody>
          <a:bodyPr wrap="square" rtlCol="0">
            <a:spAutoFit/>
          </a:bodyPr>
          <a:lstStyle/>
          <a:p>
            <a:r>
              <a:rPr lang="en-US" dirty="0"/>
              <a:t>Smart phone with Windows Mobile 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Mobile</a:t>
            </a:r>
          </a:p>
        </p:txBody>
      </p:sp>
      <p:sp>
        <p:nvSpPr>
          <p:cNvPr id="3" name="Content Placeholder 2"/>
          <p:cNvSpPr>
            <a:spLocks noGrp="1"/>
          </p:cNvSpPr>
          <p:nvPr>
            <p:ph idx="1"/>
          </p:nvPr>
        </p:nvSpPr>
        <p:spPr>
          <a:xfrm>
            <a:off x="304800" y="1219200"/>
            <a:ext cx="8534400" cy="5334000"/>
          </a:xfrm>
        </p:spPr>
        <p:txBody>
          <a:bodyPr>
            <a:normAutofit fontScale="92500" lnSpcReduction="20000"/>
          </a:bodyPr>
          <a:lstStyle/>
          <a:p>
            <a:pPr lvl="0"/>
            <a:r>
              <a:rPr lang="en-US" dirty="0"/>
              <a:t>Users have access to all the basic PIM (personal information manager) functions such as </a:t>
            </a:r>
          </a:p>
          <a:p>
            <a:pPr lvl="1"/>
            <a:r>
              <a:rPr lang="en-US" dirty="0"/>
              <a:t>contact lists, schedules, tasks, calendars, and notes</a:t>
            </a:r>
          </a:p>
          <a:p>
            <a:pPr lvl="1"/>
            <a:r>
              <a:rPr lang="en-US" dirty="0"/>
              <a:t>Information on the mobile device easily synchronizes with a personal computer or prints on a printer using a cable or a wireless technology.</a:t>
            </a:r>
          </a:p>
          <a:p>
            <a:pPr lvl="0"/>
            <a:r>
              <a:rPr lang="en-US" dirty="0"/>
              <a:t>Additional features that allow users to </a:t>
            </a:r>
          </a:p>
          <a:p>
            <a:pPr lvl="1"/>
            <a:r>
              <a:rPr lang="en-US" dirty="0"/>
              <a:t>check e-mail, browse the Web, listen to music, </a:t>
            </a:r>
          </a:p>
          <a:p>
            <a:pPr lvl="1"/>
            <a:r>
              <a:rPr lang="en-US" dirty="0"/>
              <a:t>take pictures or record video, watch a video, </a:t>
            </a:r>
          </a:p>
          <a:p>
            <a:pPr lvl="1"/>
            <a:r>
              <a:rPr lang="en-US" dirty="0"/>
              <a:t>send and receive text messages and instant messages</a:t>
            </a:r>
          </a:p>
          <a:p>
            <a:pPr lvl="1"/>
            <a:r>
              <a:rPr lang="en-US" dirty="0"/>
              <a:t>record a voice message, manage finances, view a map</a:t>
            </a:r>
          </a:p>
          <a:p>
            <a:pPr lvl="1"/>
            <a:r>
              <a:rPr lang="en-US" dirty="0"/>
              <a:t>read an e-book, or play a game. </a:t>
            </a:r>
          </a:p>
          <a:p>
            <a:pPr lvl="0"/>
            <a:r>
              <a:rPr lang="en-US" dirty="0"/>
              <a:t>Some devices also support handwriting and voice input.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err="1"/>
              <a:t>iPhone</a:t>
            </a:r>
            <a:r>
              <a:rPr lang="en-US" dirty="0"/>
              <a:t> OS (</a:t>
            </a:r>
            <a:r>
              <a:rPr lang="en-US" dirty="0" err="1"/>
              <a:t>iOS</a:t>
            </a:r>
            <a:r>
              <a:rPr lang="en-US" dirty="0"/>
              <a:t>)</a:t>
            </a:r>
          </a:p>
        </p:txBody>
      </p:sp>
      <p:sp>
        <p:nvSpPr>
          <p:cNvPr id="47107" name="Rectangle 3"/>
          <p:cNvSpPr>
            <a:spLocks noGrp="1" noChangeArrowheads="1"/>
          </p:cNvSpPr>
          <p:nvPr>
            <p:ph idx="1"/>
          </p:nvPr>
        </p:nvSpPr>
        <p:spPr>
          <a:xfrm>
            <a:off x="304800" y="1219200"/>
            <a:ext cx="6858000" cy="5410200"/>
          </a:xfrm>
        </p:spPr>
        <p:txBody>
          <a:bodyPr>
            <a:normAutofit fontScale="92500" lnSpcReduction="10000"/>
          </a:bodyPr>
          <a:lstStyle/>
          <a:p>
            <a:r>
              <a:rPr lang="en-US" dirty="0"/>
              <a:t>Developed by Apple, is an OS for the </a:t>
            </a:r>
            <a:r>
              <a:rPr lang="en-US" dirty="0" err="1"/>
              <a:t>iPhone</a:t>
            </a:r>
            <a:r>
              <a:rPr lang="en-US" dirty="0"/>
              <a:t>, </a:t>
            </a:r>
            <a:r>
              <a:rPr lang="en-US" dirty="0" err="1"/>
              <a:t>iPad</a:t>
            </a:r>
            <a:r>
              <a:rPr lang="en-US" dirty="0"/>
              <a:t>, Apple TV and iPod Touch</a:t>
            </a:r>
          </a:p>
          <a:p>
            <a:r>
              <a:rPr lang="en-US" dirty="0"/>
              <a:t>These devices are multi-touch, meaning they recognize multiple points of contact</a:t>
            </a:r>
          </a:p>
          <a:p>
            <a:r>
              <a:rPr lang="en-US" dirty="0"/>
              <a:t>Interface control elements consist of sliders, switches, and buttons. </a:t>
            </a:r>
          </a:p>
          <a:p>
            <a:r>
              <a:rPr lang="en-US" dirty="0"/>
              <a:t>provides Wi-Fi access to the iTunes Music Store</a:t>
            </a:r>
          </a:p>
          <a:p>
            <a:r>
              <a:rPr lang="en-US" dirty="0" err="1"/>
              <a:t>iOS</a:t>
            </a:r>
            <a:r>
              <a:rPr lang="en-US" dirty="0"/>
              <a:t> is derived from OS X, with which it shares the Darwin foundation, and is therefore a Unix operating system</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1219200"/>
            <a:ext cx="1945352" cy="3591418"/>
          </a:xfrm>
          <a:prstGeom prst="rect">
            <a:avLst/>
          </a:prstGeom>
        </p:spPr>
      </p:pic>
      <p:sp>
        <p:nvSpPr>
          <p:cNvPr id="5" name="TextBox 4"/>
          <p:cNvSpPr txBox="1"/>
          <p:nvPr/>
        </p:nvSpPr>
        <p:spPr>
          <a:xfrm>
            <a:off x="7162800" y="4953000"/>
            <a:ext cx="1752600" cy="923330"/>
          </a:xfrm>
          <a:prstGeom prst="rect">
            <a:avLst/>
          </a:prstGeom>
          <a:noFill/>
        </p:spPr>
        <p:txBody>
          <a:bodyPr wrap="square" rtlCol="0">
            <a:spAutoFit/>
          </a:bodyPr>
          <a:lstStyle/>
          <a:p>
            <a:r>
              <a:rPr lang="en-US" dirty="0" err="1"/>
              <a:t>iPhone</a:t>
            </a:r>
            <a:r>
              <a:rPr lang="en-US" dirty="0"/>
              <a:t> OS runs on Apple </a:t>
            </a:r>
            <a:r>
              <a:rPr lang="en-US" dirty="0" err="1"/>
              <a:t>iPhone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Lecture_15</Template>
  <TotalTime>9184</TotalTime>
  <Words>3443</Words>
  <Application>Microsoft Office PowerPoint</Application>
  <PresentationFormat>On-screen Show (4:3)</PresentationFormat>
  <Paragraphs>393</Paragraphs>
  <Slides>50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Garamond</vt:lpstr>
      <vt:lpstr>Monotype Sorts</vt:lpstr>
      <vt:lpstr>Times New Roman</vt:lpstr>
      <vt:lpstr>Wingdings</vt:lpstr>
      <vt:lpstr>Edge</vt:lpstr>
      <vt:lpstr>CSC 101 Introduction to Computing  Lecture 13 </vt:lpstr>
      <vt:lpstr>Embedded Operating Systems</vt:lpstr>
      <vt:lpstr>Embedded Operating Systems</vt:lpstr>
      <vt:lpstr>Windows CE</vt:lpstr>
      <vt:lpstr>Windows CE</vt:lpstr>
      <vt:lpstr>Windows CE</vt:lpstr>
      <vt:lpstr>Windows Mobile</vt:lpstr>
      <vt:lpstr>Windows Mobile</vt:lpstr>
      <vt:lpstr>iPhone OS (iOS)</vt:lpstr>
      <vt:lpstr>iOS</vt:lpstr>
      <vt:lpstr>iOS</vt:lpstr>
      <vt:lpstr>BlackBerry OS</vt:lpstr>
      <vt:lpstr>BlackBerry OS</vt:lpstr>
      <vt:lpstr>Google Andriod</vt:lpstr>
      <vt:lpstr>Google Andriod</vt:lpstr>
      <vt:lpstr>Embedded Linux</vt:lpstr>
      <vt:lpstr>Utilities Software</vt:lpstr>
      <vt:lpstr>Utility Program</vt:lpstr>
      <vt:lpstr>Utility Software</vt:lpstr>
      <vt:lpstr>Functions Provided by Utility Software</vt:lpstr>
      <vt:lpstr>File Manager</vt:lpstr>
      <vt:lpstr>Windows Explorer</vt:lpstr>
      <vt:lpstr>Search Utility</vt:lpstr>
      <vt:lpstr>Search Utility - Index</vt:lpstr>
      <vt:lpstr>Image Viewer / Image Browser</vt:lpstr>
      <vt:lpstr>Image Viewer </vt:lpstr>
      <vt:lpstr>Uninstaller</vt:lpstr>
      <vt:lpstr>Disk Cleanup</vt:lpstr>
      <vt:lpstr>Scan a disk for Errors</vt:lpstr>
      <vt:lpstr>Checking  Disk Errors</vt:lpstr>
      <vt:lpstr>Disk Defragmenter</vt:lpstr>
      <vt:lpstr>Disk Defragmentation</vt:lpstr>
      <vt:lpstr>Disk Defragmenter</vt:lpstr>
      <vt:lpstr>File Compression</vt:lpstr>
      <vt:lpstr>File Compression</vt:lpstr>
      <vt:lpstr>Backup and Restore Utility</vt:lpstr>
      <vt:lpstr>Backup and Restore Utility</vt:lpstr>
      <vt:lpstr>Diagnostic Utility</vt:lpstr>
      <vt:lpstr>Screen Saver</vt:lpstr>
      <vt:lpstr>Firewall</vt:lpstr>
      <vt:lpstr>Intrusion Detection</vt:lpstr>
      <vt:lpstr>Virus, Worm and Trojans</vt:lpstr>
      <vt:lpstr>Signs of Virus Infection</vt:lpstr>
      <vt:lpstr>Anti-Virus Software</vt:lpstr>
      <vt:lpstr>Spyware and Adware</vt:lpstr>
      <vt:lpstr>Internet Filters</vt:lpstr>
      <vt:lpstr>Media Player</vt:lpstr>
      <vt:lpstr>Disk Burning Software</vt:lpstr>
      <vt:lpstr>PC Maintenance Utility</vt:lpstr>
      <vt:lpstr>Recommended Websites</vt:lpstr>
    </vt:vector>
  </TitlesOfParts>
  <Company>Cottrell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dc:title>
  <dc:subject>Introduction to Computing</dc:subject>
  <dc:creator>Dr. Iftikhar Azim Niaz</dc:creator>
  <cp:lastModifiedBy>HABIB UR REHMAN</cp:lastModifiedBy>
  <cp:revision>557</cp:revision>
  <dcterms:created xsi:type="dcterms:W3CDTF">2004-10-06T00:41:44Z</dcterms:created>
  <dcterms:modified xsi:type="dcterms:W3CDTF">2024-01-10T09:05:04Z</dcterms:modified>
</cp:coreProperties>
</file>